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3"/>
  </p:notesMasterIdLst>
  <p:sldIdLst>
    <p:sldId id="256" r:id="rId2"/>
    <p:sldId id="261" r:id="rId3"/>
    <p:sldId id="328" r:id="rId4"/>
    <p:sldId id="330" r:id="rId5"/>
    <p:sldId id="333" r:id="rId6"/>
    <p:sldId id="332" r:id="rId7"/>
    <p:sldId id="331" r:id="rId8"/>
    <p:sldId id="273" r:id="rId9"/>
    <p:sldId id="260" r:id="rId10"/>
    <p:sldId id="269" r:id="rId11"/>
    <p:sldId id="270" r:id="rId12"/>
    <p:sldId id="275" r:id="rId13"/>
    <p:sldId id="276" r:id="rId14"/>
    <p:sldId id="277" r:id="rId15"/>
    <p:sldId id="278" r:id="rId16"/>
    <p:sldId id="279" r:id="rId17"/>
    <p:sldId id="280" r:id="rId18"/>
    <p:sldId id="281" r:id="rId19"/>
    <p:sldId id="308" r:id="rId20"/>
    <p:sldId id="309" r:id="rId21"/>
    <p:sldId id="327" r:id="rId22"/>
    <p:sldId id="282" r:id="rId23"/>
    <p:sldId id="312" r:id="rId24"/>
    <p:sldId id="283" r:id="rId25"/>
    <p:sldId id="264" r:id="rId26"/>
    <p:sldId id="314" r:id="rId27"/>
    <p:sldId id="315" r:id="rId28"/>
    <p:sldId id="316" r:id="rId29"/>
    <p:sldId id="317" r:id="rId30"/>
    <p:sldId id="321" r:id="rId31"/>
    <p:sldId id="318" r:id="rId32"/>
    <p:sldId id="288" r:id="rId33"/>
    <p:sldId id="322" r:id="rId34"/>
    <p:sldId id="319" r:id="rId35"/>
    <p:sldId id="323" r:id="rId36"/>
    <p:sldId id="324" r:id="rId37"/>
    <p:sldId id="287" r:id="rId38"/>
    <p:sldId id="325" r:id="rId39"/>
    <p:sldId id="326" r:id="rId40"/>
    <p:sldId id="306" r:id="rId41"/>
    <p:sldId id="307" r:id="rId42"/>
  </p:sldIdLst>
  <p:sldSz cx="12192000" cy="6858000"/>
  <p:notesSz cx="6797675" cy="987425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4343"/>
    <a:srgbClr val="660033"/>
    <a:srgbClr val="FFE1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 mitjà 2 - èmfasi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2" y="1"/>
            <a:ext cx="2945659" cy="495427"/>
          </a:xfrm>
          <a:prstGeom prst="rect">
            <a:avLst/>
          </a:prstGeom>
        </p:spPr>
        <p:txBody>
          <a:bodyPr vert="horz" lIns="91440" tIns="45720" rIns="91440" bIns="45720" rtlCol="0"/>
          <a:lstStyle>
            <a:lvl1pPr algn="l">
              <a:defRPr sz="1200"/>
            </a:lvl1pPr>
          </a:lstStyle>
          <a:p>
            <a:endParaRPr lang="ca-ES"/>
          </a:p>
        </p:txBody>
      </p:sp>
      <p:sp>
        <p:nvSpPr>
          <p:cNvPr id="3" name="Contenidor de data 2"/>
          <p:cNvSpPr>
            <a:spLocks noGrp="1"/>
          </p:cNvSpPr>
          <p:nvPr>
            <p:ph type="dt" idx="1"/>
          </p:nvPr>
        </p:nvSpPr>
        <p:spPr>
          <a:xfrm>
            <a:off x="3850445" y="1"/>
            <a:ext cx="2945659" cy="495427"/>
          </a:xfrm>
          <a:prstGeom prst="rect">
            <a:avLst/>
          </a:prstGeom>
        </p:spPr>
        <p:txBody>
          <a:bodyPr vert="horz" lIns="91440" tIns="45720" rIns="91440" bIns="45720" rtlCol="0"/>
          <a:lstStyle>
            <a:lvl1pPr algn="r">
              <a:defRPr sz="1200"/>
            </a:lvl1pPr>
          </a:lstStyle>
          <a:p>
            <a:fld id="{C64F8637-8FCC-4E73-AE51-BD77A695D90B}" type="datetimeFigureOut">
              <a:rPr lang="ca-ES" smtClean="0"/>
              <a:t>12/01/2016</a:t>
            </a:fld>
            <a:endParaRPr lang="ca-ES"/>
          </a:p>
        </p:txBody>
      </p:sp>
      <p:sp>
        <p:nvSpPr>
          <p:cNvPr id="4" name="Contenidor d'imatge de diapositiva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ca-ES"/>
          </a:p>
        </p:txBody>
      </p:sp>
      <p:sp>
        <p:nvSpPr>
          <p:cNvPr id="5" name="Contenidor de notes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6" name="Contenidor de peu de pàgina 5"/>
          <p:cNvSpPr>
            <a:spLocks noGrp="1"/>
          </p:cNvSpPr>
          <p:nvPr>
            <p:ph type="ftr" sz="quarter" idx="4"/>
          </p:nvPr>
        </p:nvSpPr>
        <p:spPr>
          <a:xfrm>
            <a:off x="2" y="9378824"/>
            <a:ext cx="2945659" cy="495426"/>
          </a:xfrm>
          <a:prstGeom prst="rect">
            <a:avLst/>
          </a:prstGeom>
        </p:spPr>
        <p:txBody>
          <a:bodyPr vert="horz" lIns="91440" tIns="45720" rIns="91440" bIns="45720" rtlCol="0" anchor="b"/>
          <a:lstStyle>
            <a:lvl1pPr algn="l">
              <a:defRPr sz="1200"/>
            </a:lvl1pPr>
          </a:lstStyle>
          <a:p>
            <a:endParaRPr lang="ca-ES"/>
          </a:p>
        </p:txBody>
      </p:sp>
      <p:sp>
        <p:nvSpPr>
          <p:cNvPr id="7" name="Contenidor de número de diapositiva 6"/>
          <p:cNvSpPr>
            <a:spLocks noGrp="1"/>
          </p:cNvSpPr>
          <p:nvPr>
            <p:ph type="sldNum" sz="quarter" idx="5"/>
          </p:nvPr>
        </p:nvSpPr>
        <p:spPr>
          <a:xfrm>
            <a:off x="3850445" y="9378824"/>
            <a:ext cx="2945659" cy="495426"/>
          </a:xfrm>
          <a:prstGeom prst="rect">
            <a:avLst/>
          </a:prstGeom>
        </p:spPr>
        <p:txBody>
          <a:bodyPr vert="horz" lIns="91440" tIns="45720" rIns="91440" bIns="45720" rtlCol="0" anchor="b"/>
          <a:lstStyle>
            <a:lvl1pPr algn="r">
              <a:defRPr sz="1200"/>
            </a:lvl1pPr>
          </a:lstStyle>
          <a:p>
            <a:fld id="{D6EC1739-FE75-4CCE-8213-EF0910FAE03B}" type="slidenum">
              <a:rPr lang="ca-ES" smtClean="0"/>
              <a:t>‹#›</a:t>
            </a:fld>
            <a:endParaRPr lang="ca-ES"/>
          </a:p>
        </p:txBody>
      </p:sp>
    </p:spTree>
    <p:extLst>
      <p:ext uri="{BB962C8B-B14F-4D97-AF65-F5344CB8AC3E}">
        <p14:creationId xmlns:p14="http://schemas.microsoft.com/office/powerpoint/2010/main" val="1429411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p:txBody>
          <a:bodyPr>
            <a:normAutofit fontScale="85000" lnSpcReduction="20000"/>
          </a:bodyPr>
          <a:lstStyle/>
          <a:p>
            <a:pPr>
              <a:defRPr/>
            </a:pPr>
            <a:r>
              <a:rPr lang="ca-ES" altLang="ca-ES" b="1" dirty="0" smtClean="0">
                <a:latin typeface="Calibi"/>
                <a:cs typeface="Tahoma" pitchFamily="34" charset="0"/>
              </a:rPr>
              <a:t>El Pla Educatiu d’Entorn s'inicia al curs 2005/06</a:t>
            </a:r>
          </a:p>
          <a:p>
            <a:pPr>
              <a:defRPr/>
            </a:pPr>
            <a:endParaRPr lang="ca-ES" dirty="0" smtClean="0"/>
          </a:p>
          <a:p>
            <a:pPr>
              <a:defRPr/>
            </a:pPr>
            <a:r>
              <a:rPr lang="ca-ES" dirty="0" smtClean="0"/>
              <a:t>Quan parlem d’educació no ens podem centrar només en el centre educatiu, sinó que hem de tenir sempre present </a:t>
            </a:r>
            <a:r>
              <a:rPr lang="ca-ES" b="1" dirty="0" smtClean="0"/>
              <a:t>tota la comunitat educativa.</a:t>
            </a:r>
            <a:endParaRPr lang="ca-ES" dirty="0" smtClean="0"/>
          </a:p>
          <a:p>
            <a:pPr>
              <a:defRPr/>
            </a:pPr>
            <a:endParaRPr lang="ca-ES" dirty="0" smtClean="0"/>
          </a:p>
          <a:p>
            <a:pPr>
              <a:defRPr/>
            </a:pPr>
            <a:r>
              <a:rPr lang="ca-ES" dirty="0" smtClean="0"/>
              <a:t>Cal una acció educativa conjunta i complementària entre la tasca familiar, els centres educatius i tots els altres agents i entitats educatives de l'entorn, a partir d'uns objectius compartits i una actitud basada en el compromís, la participació, el treball i l'aprenentatge en xarxa.</a:t>
            </a:r>
          </a:p>
          <a:p>
            <a:pPr>
              <a:defRPr/>
            </a:pPr>
            <a:endParaRPr lang="ca-ES" dirty="0" smtClean="0"/>
          </a:p>
          <a:p>
            <a:pPr>
              <a:defRPr/>
            </a:pPr>
            <a:r>
              <a:rPr lang="ca-ES" dirty="0" smtClean="0"/>
              <a:t>Els plans educatius d’entorn són una proposta de cooperació educativa entre el Departament d’Ensenyament i les entitats municipalistes, amb el suport i la col·laboració d'altres departaments de la Generalitat, que tenen com a objectiu aconseguir l’èxit educatiu de tot l’alumnat i contribuir a la cohesió social mitjançant l'equitat, l’educació intercultural, el foment de la convivència i l’ús de la llengua catalana. </a:t>
            </a:r>
          </a:p>
          <a:p>
            <a:pPr>
              <a:defRPr/>
            </a:pPr>
            <a:endParaRPr lang="ca-ES" dirty="0" smtClean="0"/>
          </a:p>
          <a:p>
            <a:pPr>
              <a:defRPr/>
            </a:pPr>
            <a:r>
              <a:rPr lang="ca-ES" dirty="0" smtClean="0"/>
              <a:t>L'element estratègic clau és aconseguir continuïtat i coherència entre les accions dels diferents agents educatius que operen en un territori, tant si pertanyen a </a:t>
            </a:r>
            <a:r>
              <a:rPr lang="ca-ES" dirty="0" err="1" smtClean="0"/>
              <a:t>l’educacióformal</a:t>
            </a:r>
            <a:r>
              <a:rPr lang="ca-ES" dirty="0" smtClean="0"/>
              <a:t> com a la no formal o la informal. La interacció comunitària de tots els </a:t>
            </a:r>
            <a:r>
              <a:rPr lang="ca-ES" dirty="0" err="1" smtClean="0"/>
              <a:t>agentseducatius</a:t>
            </a:r>
            <a:r>
              <a:rPr lang="ca-ES" dirty="0" smtClean="0"/>
              <a:t>, socials, econòmics, culturals, artístics, esportius i de lleure és necessària </a:t>
            </a:r>
            <a:r>
              <a:rPr lang="ca-ES" dirty="0" err="1" smtClean="0"/>
              <a:t>peraconseguir</a:t>
            </a:r>
            <a:r>
              <a:rPr lang="ca-ES" dirty="0" smtClean="0"/>
              <a:t> una mateixa direcció entre la dinàmica escolar i l’extraescolar, entre </a:t>
            </a:r>
            <a:r>
              <a:rPr lang="ca-ES" dirty="0" err="1" smtClean="0"/>
              <a:t>untemps</a:t>
            </a:r>
            <a:r>
              <a:rPr lang="ca-ES" dirty="0" smtClean="0"/>
              <a:t> escolar organitzat i tutoritzat i un temps personal, sovint, massa abandonat.</a:t>
            </a:r>
          </a:p>
          <a:p>
            <a:pPr>
              <a:defRPr/>
            </a:pPr>
            <a:endParaRPr lang="ca-ES" altLang="ca-ES" b="1" dirty="0" smtClean="0">
              <a:latin typeface="Calibi"/>
              <a:cs typeface="Tahoma" pitchFamily="34" charset="0"/>
            </a:endParaRPr>
          </a:p>
          <a:p>
            <a:pPr>
              <a:defRPr/>
            </a:pPr>
            <a:r>
              <a:rPr lang="ca-ES" altLang="ca-ES" dirty="0" smtClean="0">
                <a:latin typeface="Calibi"/>
                <a:cs typeface="Tahoma" pitchFamily="34" charset="0"/>
              </a:rPr>
              <a:t>El PEEV </a:t>
            </a:r>
          </a:p>
          <a:p>
            <a:pPr>
              <a:defRPr/>
            </a:pPr>
            <a:r>
              <a:rPr lang="ca-ES" altLang="ca-ES" dirty="0" smtClean="0">
                <a:latin typeface="Calibi"/>
                <a:cs typeface="Tahoma" pitchFamily="34" charset="0"/>
              </a:rPr>
              <a:t>és un conveni entre la Generalitat de Catalunya i l’Ajuntament de Vic per treballar l’educació de 0 a 18 anys. </a:t>
            </a:r>
          </a:p>
          <a:p>
            <a:pPr>
              <a:defRPr/>
            </a:pPr>
            <a:endParaRPr lang="ca-ES" altLang="ca-ES" dirty="0" smtClean="0">
              <a:latin typeface="Calibi"/>
              <a:cs typeface="Tahoma" pitchFamily="34" charset="0"/>
            </a:endParaRPr>
          </a:p>
          <a:p>
            <a:pPr>
              <a:defRPr/>
            </a:pPr>
            <a:r>
              <a:rPr lang="ca-ES" altLang="ca-ES" b="1" dirty="0" smtClean="0">
                <a:latin typeface="Calibi"/>
                <a:cs typeface="Tahoma" pitchFamily="34" charset="0"/>
              </a:rPr>
              <a:t>OBJECTIU</a:t>
            </a:r>
          </a:p>
          <a:p>
            <a:pPr>
              <a:defRPr/>
            </a:pPr>
            <a:r>
              <a:rPr lang="ca-ES" altLang="ca-ES" dirty="0" smtClean="0">
                <a:latin typeface="Calibi"/>
                <a:cs typeface="Tahoma" pitchFamily="34" charset="0"/>
              </a:rPr>
              <a:t>Potenciar i dinamitzar les actuacions que afavoreixin la cohesió social, l’equitat i la promoció de la llengua catalana a nivell municipal a través del treball en xarxa de diferents agents educatius de la comunitat.  </a:t>
            </a:r>
            <a:endParaRPr lang="ca-ES" altLang="ca-ES" b="1" dirty="0" smtClean="0">
              <a:latin typeface="Calibi"/>
              <a:cs typeface="Tahoma" pitchFamily="34" charset="0"/>
            </a:endParaRPr>
          </a:p>
          <a:p>
            <a:pPr>
              <a:defRPr/>
            </a:pPr>
            <a:endParaRPr lang="es-ES" dirty="0"/>
          </a:p>
        </p:txBody>
      </p:sp>
    </p:spTree>
    <p:extLst>
      <p:ext uri="{BB962C8B-B14F-4D97-AF65-F5344CB8AC3E}">
        <p14:creationId xmlns:p14="http://schemas.microsoft.com/office/powerpoint/2010/main" val="3199585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10"/>
          </p:nvPr>
        </p:nvSpPr>
        <p:spPr/>
        <p:txBody>
          <a:bodyPr/>
          <a:lstStyle/>
          <a:p>
            <a:fld id="{D6EC1739-FE75-4CCE-8213-EF0910FAE03B}" type="slidenum">
              <a:rPr lang="ca-ES" smtClean="0"/>
              <a:t>4</a:t>
            </a:fld>
            <a:endParaRPr lang="ca-ES"/>
          </a:p>
        </p:txBody>
      </p:sp>
    </p:spTree>
    <p:extLst>
      <p:ext uri="{BB962C8B-B14F-4D97-AF65-F5344CB8AC3E}">
        <p14:creationId xmlns:p14="http://schemas.microsoft.com/office/powerpoint/2010/main" val="617411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10"/>
          </p:nvPr>
        </p:nvSpPr>
        <p:spPr/>
        <p:txBody>
          <a:bodyPr/>
          <a:lstStyle/>
          <a:p>
            <a:fld id="{D6EC1739-FE75-4CCE-8213-EF0910FAE03B}" type="slidenum">
              <a:rPr lang="ca-ES" smtClean="0"/>
              <a:t>5</a:t>
            </a:fld>
            <a:endParaRPr lang="ca-ES"/>
          </a:p>
        </p:txBody>
      </p:sp>
    </p:spTree>
    <p:extLst>
      <p:ext uri="{BB962C8B-B14F-4D97-AF65-F5344CB8AC3E}">
        <p14:creationId xmlns:p14="http://schemas.microsoft.com/office/powerpoint/2010/main" val="3143758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10"/>
          </p:nvPr>
        </p:nvSpPr>
        <p:spPr/>
        <p:txBody>
          <a:bodyPr/>
          <a:lstStyle/>
          <a:p>
            <a:fld id="{D6EC1739-FE75-4CCE-8213-EF0910FAE03B}" type="slidenum">
              <a:rPr lang="ca-ES" smtClean="0"/>
              <a:t>6</a:t>
            </a:fld>
            <a:endParaRPr lang="ca-ES"/>
          </a:p>
        </p:txBody>
      </p:sp>
    </p:spTree>
    <p:extLst>
      <p:ext uri="{BB962C8B-B14F-4D97-AF65-F5344CB8AC3E}">
        <p14:creationId xmlns:p14="http://schemas.microsoft.com/office/powerpoint/2010/main" val="4124011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10"/>
          </p:nvPr>
        </p:nvSpPr>
        <p:spPr/>
        <p:txBody>
          <a:bodyPr/>
          <a:lstStyle/>
          <a:p>
            <a:fld id="{D6EC1739-FE75-4CCE-8213-EF0910FAE03B}" type="slidenum">
              <a:rPr lang="ca-ES" smtClean="0"/>
              <a:t>26</a:t>
            </a:fld>
            <a:endParaRPr lang="ca-ES"/>
          </a:p>
        </p:txBody>
      </p:sp>
    </p:spTree>
    <p:extLst>
      <p:ext uri="{BB962C8B-B14F-4D97-AF65-F5344CB8AC3E}">
        <p14:creationId xmlns:p14="http://schemas.microsoft.com/office/powerpoint/2010/main" val="17761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10"/>
          </p:nvPr>
        </p:nvSpPr>
        <p:spPr/>
        <p:txBody>
          <a:bodyPr/>
          <a:lstStyle/>
          <a:p>
            <a:fld id="{D6EC1739-FE75-4CCE-8213-EF0910FAE03B}" type="slidenum">
              <a:rPr lang="ca-ES" smtClean="0"/>
              <a:t>27</a:t>
            </a:fld>
            <a:endParaRPr lang="ca-ES"/>
          </a:p>
        </p:txBody>
      </p:sp>
    </p:spTree>
    <p:extLst>
      <p:ext uri="{BB962C8B-B14F-4D97-AF65-F5344CB8AC3E}">
        <p14:creationId xmlns:p14="http://schemas.microsoft.com/office/powerpoint/2010/main" val="2384172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p:cNvSpPr>
            <a:spLocks noGrp="1"/>
          </p:cNvSpPr>
          <p:nvPr>
            <p:ph type="ctrTitle"/>
          </p:nvPr>
        </p:nvSpPr>
        <p:spPr>
          <a:xfrm>
            <a:off x="1524000" y="1122363"/>
            <a:ext cx="9144000" cy="2387600"/>
          </a:xfrm>
        </p:spPr>
        <p:txBody>
          <a:bodyPr anchor="b"/>
          <a:lstStyle>
            <a:lvl1pPr algn="ctr">
              <a:defRPr sz="6000"/>
            </a:lvl1pPr>
          </a:lstStyle>
          <a:p>
            <a:r>
              <a:rPr lang="ca-ES" smtClean="0"/>
              <a:t>Feu clic aquí per editar l'estil</a:t>
            </a:r>
            <a:endParaRPr lang="ca-ES"/>
          </a:p>
        </p:txBody>
      </p:sp>
      <p:sp>
        <p:nvSpPr>
          <p:cNvPr id="3" name="Subtíto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a-ES" smtClean="0"/>
              <a:t>Feu clic aquí per editar l'estil de subtítols del patró.</a:t>
            </a:r>
            <a:endParaRPr lang="ca-ES"/>
          </a:p>
        </p:txBody>
      </p:sp>
      <p:sp>
        <p:nvSpPr>
          <p:cNvPr id="4" name="Contenidor de data 3"/>
          <p:cNvSpPr>
            <a:spLocks noGrp="1"/>
          </p:cNvSpPr>
          <p:nvPr>
            <p:ph type="dt" sz="half" idx="10"/>
          </p:nvPr>
        </p:nvSpPr>
        <p:spPr/>
        <p:txBody>
          <a:bodyPr/>
          <a:lstStyle/>
          <a:p>
            <a:fld id="{A77F0CC0-E073-4AEB-AD6F-9311961C9775}" type="datetimeFigureOut">
              <a:rPr lang="ca-ES" smtClean="0"/>
              <a:t>12/01/2016</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81E9A7C9-F57E-42F5-B5AE-EA1310B9373B}" type="slidenum">
              <a:rPr lang="ca-ES" smtClean="0"/>
              <a:t>‹#›</a:t>
            </a:fld>
            <a:endParaRPr lang="ca-ES"/>
          </a:p>
        </p:txBody>
      </p:sp>
    </p:spTree>
    <p:extLst>
      <p:ext uri="{BB962C8B-B14F-4D97-AF65-F5344CB8AC3E}">
        <p14:creationId xmlns:p14="http://schemas.microsoft.com/office/powerpoint/2010/main" val="3954085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text vertical 2"/>
          <p:cNvSpPr>
            <a:spLocks noGrp="1"/>
          </p:cNvSpPr>
          <p:nvPr>
            <p:ph type="body" orient="vert" idx="1"/>
          </p:nvPr>
        </p:nvSpPr>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10"/>
          </p:nvPr>
        </p:nvSpPr>
        <p:spPr/>
        <p:txBody>
          <a:bodyPr/>
          <a:lstStyle/>
          <a:p>
            <a:fld id="{A77F0CC0-E073-4AEB-AD6F-9311961C9775}" type="datetimeFigureOut">
              <a:rPr lang="ca-ES" smtClean="0"/>
              <a:t>12/01/2016</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81E9A7C9-F57E-42F5-B5AE-EA1310B9373B}" type="slidenum">
              <a:rPr lang="ca-ES" smtClean="0"/>
              <a:t>‹#›</a:t>
            </a:fld>
            <a:endParaRPr lang="ca-ES"/>
          </a:p>
        </p:txBody>
      </p:sp>
    </p:spTree>
    <p:extLst>
      <p:ext uri="{BB962C8B-B14F-4D97-AF65-F5344CB8AC3E}">
        <p14:creationId xmlns:p14="http://schemas.microsoft.com/office/powerpoint/2010/main" val="1979036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8724900" y="365125"/>
            <a:ext cx="2628900" cy="5811838"/>
          </a:xfrm>
        </p:spPr>
        <p:txBody>
          <a:bodyPr vert="eaVert"/>
          <a:lstStyle/>
          <a:p>
            <a:r>
              <a:rPr lang="ca-ES" smtClean="0"/>
              <a:t>Feu clic aquí per editar l'estil</a:t>
            </a:r>
            <a:endParaRPr lang="ca-ES"/>
          </a:p>
        </p:txBody>
      </p:sp>
      <p:sp>
        <p:nvSpPr>
          <p:cNvPr id="3" name="Contenidor de text vertical 2"/>
          <p:cNvSpPr>
            <a:spLocks noGrp="1"/>
          </p:cNvSpPr>
          <p:nvPr>
            <p:ph type="body" orient="vert" idx="1"/>
          </p:nvPr>
        </p:nvSpPr>
        <p:spPr>
          <a:xfrm>
            <a:off x="838200" y="365125"/>
            <a:ext cx="7734300" cy="5811838"/>
          </a:xfrm>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10"/>
          </p:nvPr>
        </p:nvSpPr>
        <p:spPr/>
        <p:txBody>
          <a:bodyPr/>
          <a:lstStyle/>
          <a:p>
            <a:fld id="{A77F0CC0-E073-4AEB-AD6F-9311961C9775}" type="datetimeFigureOut">
              <a:rPr lang="ca-ES" smtClean="0"/>
              <a:t>12/01/2016</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81E9A7C9-F57E-42F5-B5AE-EA1310B9373B}" type="slidenum">
              <a:rPr lang="ca-ES" smtClean="0"/>
              <a:t>‹#›</a:t>
            </a:fld>
            <a:endParaRPr lang="ca-ES"/>
          </a:p>
        </p:txBody>
      </p:sp>
    </p:spTree>
    <p:extLst>
      <p:ext uri="{BB962C8B-B14F-4D97-AF65-F5344CB8AC3E}">
        <p14:creationId xmlns:p14="http://schemas.microsoft.com/office/powerpoint/2010/main" val="35699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contingut 2"/>
          <p:cNvSpPr>
            <a:spLocks noGrp="1"/>
          </p:cNvSpPr>
          <p:nvPr>
            <p:ph idx="1"/>
          </p:nvPr>
        </p:nvSpPr>
        <p:spPr/>
        <p:txBody>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10"/>
          </p:nvPr>
        </p:nvSpPr>
        <p:spPr/>
        <p:txBody>
          <a:bodyPr/>
          <a:lstStyle/>
          <a:p>
            <a:fld id="{A77F0CC0-E073-4AEB-AD6F-9311961C9775}" type="datetimeFigureOut">
              <a:rPr lang="ca-ES" smtClean="0"/>
              <a:t>12/01/2016</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81E9A7C9-F57E-42F5-B5AE-EA1310B9373B}" type="slidenum">
              <a:rPr lang="ca-ES" smtClean="0"/>
              <a:t>‹#›</a:t>
            </a:fld>
            <a:endParaRPr lang="ca-ES"/>
          </a:p>
        </p:txBody>
      </p:sp>
    </p:spTree>
    <p:extLst>
      <p:ext uri="{BB962C8B-B14F-4D97-AF65-F5344CB8AC3E}">
        <p14:creationId xmlns:p14="http://schemas.microsoft.com/office/powerpoint/2010/main" val="2439493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p:cNvSpPr>
            <a:spLocks noGrp="1"/>
          </p:cNvSpPr>
          <p:nvPr>
            <p:ph type="title"/>
          </p:nvPr>
        </p:nvSpPr>
        <p:spPr>
          <a:xfrm>
            <a:off x="831850" y="1709738"/>
            <a:ext cx="10515600" cy="2852737"/>
          </a:xfrm>
        </p:spPr>
        <p:txBody>
          <a:bodyPr anchor="b"/>
          <a:lstStyle>
            <a:lvl1pPr>
              <a:defRPr sz="6000"/>
            </a:lvl1pPr>
          </a:lstStyle>
          <a:p>
            <a:r>
              <a:rPr lang="ca-ES" smtClean="0"/>
              <a:t>Feu clic aquí per editar l'estil</a:t>
            </a:r>
            <a:endParaRPr lang="ca-ES"/>
          </a:p>
        </p:txBody>
      </p:sp>
      <p:sp>
        <p:nvSpPr>
          <p:cNvPr id="3" name="Contenidor de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a-ES" smtClean="0"/>
              <a:t>Feu clic aquí per editar estils</a:t>
            </a:r>
          </a:p>
        </p:txBody>
      </p:sp>
      <p:sp>
        <p:nvSpPr>
          <p:cNvPr id="4" name="Contenidor de data 3"/>
          <p:cNvSpPr>
            <a:spLocks noGrp="1"/>
          </p:cNvSpPr>
          <p:nvPr>
            <p:ph type="dt" sz="half" idx="10"/>
          </p:nvPr>
        </p:nvSpPr>
        <p:spPr/>
        <p:txBody>
          <a:bodyPr/>
          <a:lstStyle/>
          <a:p>
            <a:fld id="{A77F0CC0-E073-4AEB-AD6F-9311961C9775}" type="datetimeFigureOut">
              <a:rPr lang="ca-ES" smtClean="0"/>
              <a:t>12/01/2016</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81E9A7C9-F57E-42F5-B5AE-EA1310B9373B}" type="slidenum">
              <a:rPr lang="ca-ES" smtClean="0"/>
              <a:t>‹#›</a:t>
            </a:fld>
            <a:endParaRPr lang="ca-ES"/>
          </a:p>
        </p:txBody>
      </p:sp>
    </p:spTree>
    <p:extLst>
      <p:ext uri="{BB962C8B-B14F-4D97-AF65-F5344CB8AC3E}">
        <p14:creationId xmlns:p14="http://schemas.microsoft.com/office/powerpoint/2010/main" val="1318623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contingut 2"/>
          <p:cNvSpPr>
            <a:spLocks noGrp="1"/>
          </p:cNvSpPr>
          <p:nvPr>
            <p:ph sz="half" idx="1"/>
          </p:nvPr>
        </p:nvSpPr>
        <p:spPr>
          <a:xfrm>
            <a:off x="838200" y="1825625"/>
            <a:ext cx="5181600" cy="4351338"/>
          </a:xfrm>
        </p:spPr>
        <p:txBody>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contingut 3"/>
          <p:cNvSpPr>
            <a:spLocks noGrp="1"/>
          </p:cNvSpPr>
          <p:nvPr>
            <p:ph sz="half" idx="2"/>
          </p:nvPr>
        </p:nvSpPr>
        <p:spPr>
          <a:xfrm>
            <a:off x="6172200" y="1825625"/>
            <a:ext cx="5181600" cy="4351338"/>
          </a:xfrm>
        </p:spPr>
        <p:txBody>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5" name="Contenidor de data 4"/>
          <p:cNvSpPr>
            <a:spLocks noGrp="1"/>
          </p:cNvSpPr>
          <p:nvPr>
            <p:ph type="dt" sz="half" idx="10"/>
          </p:nvPr>
        </p:nvSpPr>
        <p:spPr/>
        <p:txBody>
          <a:bodyPr/>
          <a:lstStyle/>
          <a:p>
            <a:fld id="{A77F0CC0-E073-4AEB-AD6F-9311961C9775}" type="datetimeFigureOut">
              <a:rPr lang="ca-ES" smtClean="0"/>
              <a:t>12/01/2016</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81E9A7C9-F57E-42F5-B5AE-EA1310B9373B}" type="slidenum">
              <a:rPr lang="ca-ES" smtClean="0"/>
              <a:t>‹#›</a:t>
            </a:fld>
            <a:endParaRPr lang="ca-ES"/>
          </a:p>
        </p:txBody>
      </p:sp>
    </p:spTree>
    <p:extLst>
      <p:ext uri="{BB962C8B-B14F-4D97-AF65-F5344CB8AC3E}">
        <p14:creationId xmlns:p14="http://schemas.microsoft.com/office/powerpoint/2010/main" val="2500544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a:xfrm>
            <a:off x="839788" y="365125"/>
            <a:ext cx="10515600" cy="1325563"/>
          </a:xfrm>
        </p:spPr>
        <p:txBody>
          <a:bodyPr/>
          <a:lstStyle/>
          <a:p>
            <a:r>
              <a:rPr lang="ca-ES" smtClean="0"/>
              <a:t>Feu clic aquí per editar l'estil</a:t>
            </a:r>
            <a:endParaRPr lang="ca-ES"/>
          </a:p>
        </p:txBody>
      </p:sp>
      <p:sp>
        <p:nvSpPr>
          <p:cNvPr id="3" name="Contenidor de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4" name="Contenidor de contingut 3"/>
          <p:cNvSpPr>
            <a:spLocks noGrp="1"/>
          </p:cNvSpPr>
          <p:nvPr>
            <p:ph sz="half" idx="2"/>
          </p:nvPr>
        </p:nvSpPr>
        <p:spPr>
          <a:xfrm>
            <a:off x="839788" y="2505075"/>
            <a:ext cx="5157787" cy="3684588"/>
          </a:xfrm>
        </p:spPr>
        <p:txBody>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5" name="Contenidor de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6" name="Contenidor de contingut 5"/>
          <p:cNvSpPr>
            <a:spLocks noGrp="1"/>
          </p:cNvSpPr>
          <p:nvPr>
            <p:ph sz="quarter" idx="4"/>
          </p:nvPr>
        </p:nvSpPr>
        <p:spPr>
          <a:xfrm>
            <a:off x="6172200" y="2505075"/>
            <a:ext cx="5183188" cy="3684588"/>
          </a:xfrm>
        </p:spPr>
        <p:txBody>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7" name="Contenidor de data 6"/>
          <p:cNvSpPr>
            <a:spLocks noGrp="1"/>
          </p:cNvSpPr>
          <p:nvPr>
            <p:ph type="dt" sz="half" idx="10"/>
          </p:nvPr>
        </p:nvSpPr>
        <p:spPr/>
        <p:txBody>
          <a:bodyPr/>
          <a:lstStyle/>
          <a:p>
            <a:fld id="{A77F0CC0-E073-4AEB-AD6F-9311961C9775}" type="datetimeFigureOut">
              <a:rPr lang="ca-ES" smtClean="0"/>
              <a:t>12/01/2016</a:t>
            </a:fld>
            <a:endParaRPr lang="ca-ES"/>
          </a:p>
        </p:txBody>
      </p:sp>
      <p:sp>
        <p:nvSpPr>
          <p:cNvPr id="8" name="Contenidor de peu de pàgina 7"/>
          <p:cNvSpPr>
            <a:spLocks noGrp="1"/>
          </p:cNvSpPr>
          <p:nvPr>
            <p:ph type="ftr" sz="quarter" idx="11"/>
          </p:nvPr>
        </p:nvSpPr>
        <p:spPr/>
        <p:txBody>
          <a:bodyPr/>
          <a:lstStyle/>
          <a:p>
            <a:endParaRPr lang="ca-ES"/>
          </a:p>
        </p:txBody>
      </p:sp>
      <p:sp>
        <p:nvSpPr>
          <p:cNvPr id="9" name="Contenidor de número de diapositiva 8"/>
          <p:cNvSpPr>
            <a:spLocks noGrp="1"/>
          </p:cNvSpPr>
          <p:nvPr>
            <p:ph type="sldNum" sz="quarter" idx="12"/>
          </p:nvPr>
        </p:nvSpPr>
        <p:spPr/>
        <p:txBody>
          <a:bodyPr/>
          <a:lstStyle/>
          <a:p>
            <a:fld id="{81E9A7C9-F57E-42F5-B5AE-EA1310B9373B}" type="slidenum">
              <a:rPr lang="ca-ES" smtClean="0"/>
              <a:t>‹#›</a:t>
            </a:fld>
            <a:endParaRPr lang="ca-ES"/>
          </a:p>
        </p:txBody>
      </p:sp>
    </p:spTree>
    <p:extLst>
      <p:ext uri="{BB962C8B-B14F-4D97-AF65-F5344CB8AC3E}">
        <p14:creationId xmlns:p14="http://schemas.microsoft.com/office/powerpoint/2010/main" val="3004723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data 2"/>
          <p:cNvSpPr>
            <a:spLocks noGrp="1"/>
          </p:cNvSpPr>
          <p:nvPr>
            <p:ph type="dt" sz="half" idx="10"/>
          </p:nvPr>
        </p:nvSpPr>
        <p:spPr/>
        <p:txBody>
          <a:bodyPr/>
          <a:lstStyle/>
          <a:p>
            <a:fld id="{A77F0CC0-E073-4AEB-AD6F-9311961C9775}" type="datetimeFigureOut">
              <a:rPr lang="ca-ES" smtClean="0"/>
              <a:t>12/01/2016</a:t>
            </a:fld>
            <a:endParaRPr lang="ca-ES"/>
          </a:p>
        </p:txBody>
      </p:sp>
      <p:sp>
        <p:nvSpPr>
          <p:cNvPr id="4" name="Contenidor de peu de pàgina 3"/>
          <p:cNvSpPr>
            <a:spLocks noGrp="1"/>
          </p:cNvSpPr>
          <p:nvPr>
            <p:ph type="ftr" sz="quarter" idx="11"/>
          </p:nvPr>
        </p:nvSpPr>
        <p:spPr/>
        <p:txBody>
          <a:bodyPr/>
          <a:lstStyle/>
          <a:p>
            <a:endParaRPr lang="ca-ES"/>
          </a:p>
        </p:txBody>
      </p:sp>
      <p:sp>
        <p:nvSpPr>
          <p:cNvPr id="5" name="Contenidor de número de diapositiva 4"/>
          <p:cNvSpPr>
            <a:spLocks noGrp="1"/>
          </p:cNvSpPr>
          <p:nvPr>
            <p:ph type="sldNum" sz="quarter" idx="12"/>
          </p:nvPr>
        </p:nvSpPr>
        <p:spPr/>
        <p:txBody>
          <a:bodyPr/>
          <a:lstStyle/>
          <a:p>
            <a:fld id="{81E9A7C9-F57E-42F5-B5AE-EA1310B9373B}" type="slidenum">
              <a:rPr lang="ca-ES" smtClean="0"/>
              <a:t>‹#›</a:t>
            </a:fld>
            <a:endParaRPr lang="ca-ES"/>
          </a:p>
        </p:txBody>
      </p:sp>
    </p:spTree>
    <p:extLst>
      <p:ext uri="{BB962C8B-B14F-4D97-AF65-F5344CB8AC3E}">
        <p14:creationId xmlns:p14="http://schemas.microsoft.com/office/powerpoint/2010/main" val="3877142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p:cNvSpPr>
            <a:spLocks noGrp="1"/>
          </p:cNvSpPr>
          <p:nvPr>
            <p:ph type="dt" sz="half" idx="10"/>
          </p:nvPr>
        </p:nvSpPr>
        <p:spPr/>
        <p:txBody>
          <a:bodyPr/>
          <a:lstStyle/>
          <a:p>
            <a:fld id="{A77F0CC0-E073-4AEB-AD6F-9311961C9775}" type="datetimeFigureOut">
              <a:rPr lang="ca-ES" smtClean="0"/>
              <a:t>12/01/2016</a:t>
            </a:fld>
            <a:endParaRPr lang="ca-ES"/>
          </a:p>
        </p:txBody>
      </p:sp>
      <p:sp>
        <p:nvSpPr>
          <p:cNvPr id="3" name="Contenidor de peu de pàgina 2"/>
          <p:cNvSpPr>
            <a:spLocks noGrp="1"/>
          </p:cNvSpPr>
          <p:nvPr>
            <p:ph type="ftr" sz="quarter" idx="11"/>
          </p:nvPr>
        </p:nvSpPr>
        <p:spPr/>
        <p:txBody>
          <a:bodyPr/>
          <a:lstStyle/>
          <a:p>
            <a:endParaRPr lang="ca-ES"/>
          </a:p>
        </p:txBody>
      </p:sp>
      <p:sp>
        <p:nvSpPr>
          <p:cNvPr id="4" name="Contenidor de número de diapositiva 3"/>
          <p:cNvSpPr>
            <a:spLocks noGrp="1"/>
          </p:cNvSpPr>
          <p:nvPr>
            <p:ph type="sldNum" sz="quarter" idx="12"/>
          </p:nvPr>
        </p:nvSpPr>
        <p:spPr/>
        <p:txBody>
          <a:bodyPr/>
          <a:lstStyle/>
          <a:p>
            <a:fld id="{81E9A7C9-F57E-42F5-B5AE-EA1310B9373B}" type="slidenum">
              <a:rPr lang="ca-ES" smtClean="0"/>
              <a:t>‹#›</a:t>
            </a:fld>
            <a:endParaRPr lang="ca-ES"/>
          </a:p>
        </p:txBody>
      </p:sp>
    </p:spTree>
    <p:extLst>
      <p:ext uri="{BB962C8B-B14F-4D97-AF65-F5344CB8AC3E}">
        <p14:creationId xmlns:p14="http://schemas.microsoft.com/office/powerpoint/2010/main" val="3723331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839788" y="457200"/>
            <a:ext cx="3932237" cy="1600200"/>
          </a:xfrm>
        </p:spPr>
        <p:txBody>
          <a:bodyPr anchor="b"/>
          <a:lstStyle>
            <a:lvl1pPr>
              <a:defRPr sz="3200"/>
            </a:lvl1pPr>
          </a:lstStyle>
          <a:p>
            <a:r>
              <a:rPr lang="ca-ES" smtClean="0"/>
              <a:t>Feu clic aquí per editar l'estil</a:t>
            </a:r>
            <a:endParaRPr lang="ca-ES"/>
          </a:p>
        </p:txBody>
      </p:sp>
      <p:sp>
        <p:nvSpPr>
          <p:cNvPr id="3" name="Contenidor de contingut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smtClean="0"/>
              <a:t>Feu clic aquí per editar estils</a:t>
            </a:r>
          </a:p>
        </p:txBody>
      </p:sp>
      <p:sp>
        <p:nvSpPr>
          <p:cNvPr id="5" name="Contenidor de data 4"/>
          <p:cNvSpPr>
            <a:spLocks noGrp="1"/>
          </p:cNvSpPr>
          <p:nvPr>
            <p:ph type="dt" sz="half" idx="10"/>
          </p:nvPr>
        </p:nvSpPr>
        <p:spPr/>
        <p:txBody>
          <a:bodyPr/>
          <a:lstStyle/>
          <a:p>
            <a:fld id="{A77F0CC0-E073-4AEB-AD6F-9311961C9775}" type="datetimeFigureOut">
              <a:rPr lang="ca-ES" smtClean="0"/>
              <a:t>12/01/2016</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81E9A7C9-F57E-42F5-B5AE-EA1310B9373B}" type="slidenum">
              <a:rPr lang="ca-ES" smtClean="0"/>
              <a:t>‹#›</a:t>
            </a:fld>
            <a:endParaRPr lang="ca-ES"/>
          </a:p>
        </p:txBody>
      </p:sp>
    </p:spTree>
    <p:extLst>
      <p:ext uri="{BB962C8B-B14F-4D97-AF65-F5344CB8AC3E}">
        <p14:creationId xmlns:p14="http://schemas.microsoft.com/office/powerpoint/2010/main" val="1609657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839788" y="457200"/>
            <a:ext cx="3932237" cy="1600200"/>
          </a:xfrm>
        </p:spPr>
        <p:txBody>
          <a:bodyPr anchor="b"/>
          <a:lstStyle>
            <a:lvl1pPr>
              <a:defRPr sz="3200"/>
            </a:lvl1pPr>
          </a:lstStyle>
          <a:p>
            <a:r>
              <a:rPr lang="ca-ES" smtClean="0"/>
              <a:t>Feu clic aquí per editar l'estil</a:t>
            </a:r>
            <a:endParaRPr lang="ca-ES"/>
          </a:p>
        </p:txBody>
      </p:sp>
      <p:sp>
        <p:nvSpPr>
          <p:cNvPr id="3" name="Contenidor d'imat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Contenidor de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smtClean="0"/>
              <a:t>Feu clic aquí per editar estils</a:t>
            </a:r>
          </a:p>
        </p:txBody>
      </p:sp>
      <p:sp>
        <p:nvSpPr>
          <p:cNvPr id="5" name="Contenidor de data 4"/>
          <p:cNvSpPr>
            <a:spLocks noGrp="1"/>
          </p:cNvSpPr>
          <p:nvPr>
            <p:ph type="dt" sz="half" idx="10"/>
          </p:nvPr>
        </p:nvSpPr>
        <p:spPr/>
        <p:txBody>
          <a:bodyPr/>
          <a:lstStyle/>
          <a:p>
            <a:fld id="{A77F0CC0-E073-4AEB-AD6F-9311961C9775}" type="datetimeFigureOut">
              <a:rPr lang="ca-ES" smtClean="0"/>
              <a:t>12/01/2016</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81E9A7C9-F57E-42F5-B5AE-EA1310B9373B}" type="slidenum">
              <a:rPr lang="ca-ES" smtClean="0"/>
              <a:t>‹#›</a:t>
            </a:fld>
            <a:endParaRPr lang="ca-ES"/>
          </a:p>
        </p:txBody>
      </p:sp>
    </p:spTree>
    <p:extLst>
      <p:ext uri="{BB962C8B-B14F-4D97-AF65-F5344CB8AC3E}">
        <p14:creationId xmlns:p14="http://schemas.microsoft.com/office/powerpoint/2010/main" val="1947230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títo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a-ES" smtClean="0"/>
              <a:t>Feu clic aquí per editar l'estil</a:t>
            </a:r>
            <a:endParaRPr lang="ca-ES"/>
          </a:p>
        </p:txBody>
      </p:sp>
      <p:sp>
        <p:nvSpPr>
          <p:cNvPr id="3" name="Contenidor de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7F0CC0-E073-4AEB-AD6F-9311961C9775}" type="datetimeFigureOut">
              <a:rPr lang="ca-ES" smtClean="0"/>
              <a:t>12/01/2016</a:t>
            </a:fld>
            <a:endParaRPr lang="ca-ES"/>
          </a:p>
        </p:txBody>
      </p:sp>
      <p:sp>
        <p:nvSpPr>
          <p:cNvPr id="5" name="Contenidor de peu de pà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Conteni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E9A7C9-F57E-42F5-B5AE-EA1310B9373B}" type="slidenum">
              <a:rPr lang="ca-ES" smtClean="0"/>
              <a:t>‹#›</a:t>
            </a:fld>
            <a:endParaRPr lang="ca-ES"/>
          </a:p>
        </p:txBody>
      </p:sp>
    </p:spTree>
    <p:extLst>
      <p:ext uri="{BB962C8B-B14F-4D97-AF65-F5344CB8AC3E}">
        <p14:creationId xmlns:p14="http://schemas.microsoft.com/office/powerpoint/2010/main" val="4144251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educacio.vic.cat/projectes-de-ciutat/escola-i-familia/projecte-sobre-la-cultura-emprenedora-a-l2019escola" TargetMode="Externa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hyperlink" Target="http://www.vic.cat/viure-a-vic/educacio/projectes-de-ciutat/escola-i-familia/projecte-de-foment-de-la-lectura" TargetMode="Externa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hyperlink" Target="http://www.vic.cat/viure-a-vic/educacio/projectes-de-ciutat/escola-i-familia/punt-de-partida" TargetMode="Externa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hyperlink" Target="http://www.vic.cat/viure-a-vic/educacio/projectes-de-ciutat/escola-i-familia/estudi-assistit" TargetMode="Externa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hyperlink" Target="http://www.vic.cat/viure-a-vic/educacio/projectes-de-ciutat/escola-i-familia/jove-x-joves" TargetMode="Externa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hyperlink" Target="http://www.vic.cat/viure-a-vic/educacio/projectes-de-ciutat/escola-i-familia/apropat-al-teatre" TargetMode="Externa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hyperlink" Target="http://www.vic.cat/viure-a-vic/educacio/projectes-de-ciutat/escola-i-familia/projecte-de-poesia-a-les-escoles" TargetMode="Externa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hyperlink" Target="http://www.vic.cat/viure-a-vic/educacio/projectes-de-ciutat/escola-i-familia/projecte-d2019orientacio-matinal-201ci-despres-que...cap-on-vaig-201d" TargetMode="Externa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hyperlink" Target="http://www.vic.cat/viure-a-vic/educacio/projectes-de-ciutat/escola-i-familia/olimpivic" TargetMode="External"/><Relationship Id="rId4" Type="http://schemas.openxmlformats.org/officeDocument/2006/relationships/slide" Target="slide9.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vic.cat/viure-a-vic/educacio/projectes-de-ciutat/patrimoni/pack-cultura-catalana-a-les-escoles" TargetMode="External"/><Relationship Id="rId5" Type="http://schemas.openxmlformats.org/officeDocument/2006/relationships/slide" Target="slide9.xml"/><Relationship Id="rId4" Type="http://schemas.openxmlformats.org/officeDocument/2006/relationships/slide" Target="slide38.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jp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programamediambient.vic.cat/" TargetMode="External"/><Relationship Id="rId5" Type="http://schemas.openxmlformats.org/officeDocument/2006/relationships/slide" Target="slide9.xml"/><Relationship Id="rId4" Type="http://schemas.openxmlformats.org/officeDocument/2006/relationships/slide" Target="slide38.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http://www.vic.cat/viure-a-vic/educacio/projectes-de-ciutat/projectes-de-ciutat/la-maleta-de-les-families" TargetMode="External"/><Relationship Id="rId4" Type="http://schemas.openxmlformats.org/officeDocument/2006/relationships/slide" Target="slide9.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hyperlink" Target="http://www.vic.cat/viure-a-vic/educacio/projectes-de-ciutat/escola-i-familia/projecte-de-suport-al-proces-de-l2019escolaritzacio-dels-infants-i-joves" TargetMode="External"/><Relationship Id="rId4" Type="http://schemas.openxmlformats.org/officeDocument/2006/relationships/slide" Target="slide9.xml"/></Relationships>
</file>

<file path=ppt/slides/_rels/slide2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hyperlink" Target="http://www.vic.cat/viure-a-vic/educacio/projectes-de-ciutat/patrimoni/material-didactic#vic-la-meva-ciutat" TargetMode="External"/><Relationship Id="rId7" Type="http://schemas.openxmlformats.org/officeDocument/2006/relationships/hyperlink" Target="http://www.vic.cat/viure-a-vic/educacio/projectes-de-ciutat/patrimoni/material-didactic" TargetMode="External"/><Relationship Id="rId2" Type="http://schemas.openxmlformats.org/officeDocument/2006/relationships/hyperlink" Target="http://www.vic.cat/viure-a-vic/educacio/projectes-de-ciutat/patrimoni/material-didactic#bits-d-intel-lig" TargetMode="Externa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hyperlink" Target="http://www.vic.cat/viure-a-vic/educacio/projectes-de-ciutat/patrimoni/material-didactic#osona-la-meva-comarc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9.xml"/><Relationship Id="rId4" Type="http://schemas.openxmlformats.org/officeDocument/2006/relationships/hyperlink" Target="http://www.vic.cat/viure-a-vic/educacio/projectes-de-ciutat/escola-i-familia/cataleg-de-serveis-recursos-i-activitats-municipals-als-centres-educatius" TargetMode="External"/></Relationships>
</file>

<file path=ppt/slides/_rels/slide25.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26.xml"/><Relationship Id="rId7"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29.xml"/><Relationship Id="rId5" Type="http://schemas.openxmlformats.org/officeDocument/2006/relationships/slide" Target="slide28.xml"/><Relationship Id="rId4" Type="http://schemas.openxmlformats.org/officeDocument/2006/relationships/slide" Target="slide2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www.vic.cat/viure-a-vic/educacio/projectes-de-ciutat/projectes-de-suport-i-formacio-a-mestres-i-professionals-de-leducacio/conferencia-dinauguracio-del-curs-escolar" TargetMode="External"/><Relationship Id="rId5" Type="http://schemas.openxmlformats.org/officeDocument/2006/relationships/slide" Target="slide25.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slide" Target="slide25.xml"/><Relationship Id="rId5" Type="http://schemas.openxmlformats.org/officeDocument/2006/relationships/hyperlink" Target="http://www.vic.cat/viure-a-vic/educacio/projectes-de-ciutat/projectes-de-suport-i-formacio-a-mestres-i-professionals-de-leducacio/benvinguda-als-mestres-nous-de-la-ciutat" TargetMode="Externa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25.xml"/><Relationship Id="rId4" Type="http://schemas.openxmlformats.org/officeDocument/2006/relationships/hyperlink" Target="http://www.vic.cat/viure-a-vic/educacio/projectes-de-ciutat/projectes-de-suport-i-formacio-a-mestres-i-professionals-de-leducacio/jornada-pec-intercanvi-de-bones-practiques-educative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slide" Target="slide25.xml"/><Relationship Id="rId4" Type="http://schemas.openxmlformats.org/officeDocument/2006/relationships/hyperlink" Target="http://www.vic.cat/viure-a-vic/educacio/projectes-de-ciutat/projectes-de-suport-i-formacio-a-mestres-i-professionals-de-leducacio/seminari-de-formacio-amb-la-dra.-roser-salaver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31.xml"/><Relationship Id="rId4" Type="http://schemas.openxmlformats.org/officeDocument/2006/relationships/hyperlink" Target="http://www.vic.cat/viure-a-vic/educacio/projectes-de-ciutat/projectes-de-suport-i-formacio-a-mestres-i-professionals-de-leducacio/comissio-0-6-1" TargetMode="External"/></Relationships>
</file>

<file path=ppt/slides/_rels/slide31.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32.xml"/><Relationship Id="rId3" Type="http://schemas.openxmlformats.org/officeDocument/2006/relationships/slide" Target="slide10.xml"/><Relationship Id="rId7" Type="http://schemas.openxmlformats.org/officeDocument/2006/relationships/slide" Target="slide36.xml"/><Relationship Id="rId12" Type="http://schemas.openxmlformats.org/officeDocument/2006/relationships/slide" Target="slide8.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35.xml"/><Relationship Id="rId11" Type="http://schemas.openxmlformats.org/officeDocument/2006/relationships/image" Target="../media/image2.jpg"/><Relationship Id="rId5" Type="http://schemas.openxmlformats.org/officeDocument/2006/relationships/slide" Target="slide34.xml"/><Relationship Id="rId10" Type="http://schemas.openxmlformats.org/officeDocument/2006/relationships/slide" Target="slide39.xml"/><Relationship Id="rId4" Type="http://schemas.openxmlformats.org/officeDocument/2006/relationships/slide" Target="slide33.xml"/><Relationship Id="rId9" Type="http://schemas.openxmlformats.org/officeDocument/2006/relationships/slide" Target="slide38.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hyperlink" Target="http://www.vic.cat/viure-a-vic/educacio/projectes-de-ciutat/projectes-de-ciutat/escola-de-pares-i-mares-tens-el-factor-q" TargetMode="External"/><Relationship Id="rId4" Type="http://schemas.openxmlformats.org/officeDocument/2006/relationships/slide" Target="sl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slide" Target="slide31.xml"/><Relationship Id="rId4" Type="http://schemas.openxmlformats.org/officeDocument/2006/relationships/hyperlink" Target="http://www.vic.cat/viure-a-vic/educacio/projectes-de-ciutat/projectes-de-ciutat/dli-dispostiu-local-dinsercio"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slide" Target="slide31.xml"/><Relationship Id="rId4" Type="http://schemas.openxmlformats.org/officeDocument/2006/relationships/hyperlink" Target="http://www.vic.cat/viure-a-vic/educacio/projectes-de-ciutat/projectes-per-a-joves-majors-de-16-anys-1/projecte-9avic"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slide" Target="slide31.xml"/><Relationship Id="rId4" Type="http://schemas.openxmlformats.org/officeDocument/2006/relationships/hyperlink" Target="http://www.vic.cat/viure-a-vic/educacio/projectes-de-ciutat/projectes-de-ciutat/matricula-viva-catala"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slide" Target="slide31.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31.xml"/><Relationship Id="rId4" Type="http://schemas.openxmlformats.org/officeDocument/2006/relationships/hyperlink" Target="http://www.vic.cat/viure-a-vic/educacio/projectes-de-ciutat/projectes-de-ciutat/casals-destiu"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31.xml"/><Relationship Id="rId4" Type="http://schemas.openxmlformats.org/officeDocument/2006/relationships/hyperlink" Target="http://www.vic.cat/viure-a-vic/educacio/projectes-de-ciutat/participacio/consistori-infantil-anterior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slide" Target="slide3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www.vic.cat/viure-a-vic/educacio/oficina-municipal-descolaritzacio" TargetMode="External"/><Relationship Id="rId5" Type="http://schemas.openxmlformats.org/officeDocument/2006/relationships/slide" Target="slide25.xml"/><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3" Type="http://schemas.openxmlformats.org/officeDocument/2006/relationships/hyperlink" Target="https://vimeo.com/122525806"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hyperlink" Target="http://www.educacio.vic.cat/" TargetMode="External"/><Relationship Id="rId2" Type="http://schemas.openxmlformats.org/officeDocument/2006/relationships/hyperlink" Target="mailto:pec@vic.cat" TargetMode="Externa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www.vic.cat/viure-a-vic/educacio/oferta-educativa/escoles-bressol-0-3-anys" TargetMode="External"/><Relationship Id="rId5" Type="http://schemas.openxmlformats.org/officeDocument/2006/relationships/slide" Target="slide25.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www.vic.cat/viure-a-vic/educacio/oferta-educativa/copy_of_altres-centres-formatius" TargetMode="External"/><Relationship Id="rId5" Type="http://schemas.openxmlformats.org/officeDocument/2006/relationships/slide" Target="slide25.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hyperlink" Target="http://www.vic.cat/viure-a-vic/educacio/projectes-de-ciutat/projectes-per-a-joves-majors-de-16-anys-1/programes-de-formacio-i-insercio-pfis-de-l2019ajuntament-de-vic#auxiliar-de-reparaci-i" TargetMode="External"/><Relationship Id="rId7" Type="http://schemas.openxmlformats.org/officeDocument/2006/relationships/slide" Target="slide25.xml"/><Relationship Id="rId2" Type="http://schemas.openxmlformats.org/officeDocument/2006/relationships/hyperlink" Target="http://www.vic.cat/viure-a-vic/educacio/projectes-de-ciutat/projectes-per-a-joves-majors-de-16-anys-1/programes-de-formacio-i-insercio-pfis-de-l2019ajuntament-de-vic#auxiliar-de-vendes-oficina" TargetMode="External"/><Relationship Id="rId1" Type="http://schemas.openxmlformats.org/officeDocument/2006/relationships/slideLayout" Target="../slideLayouts/slideLayout1.xml"/><Relationship Id="rId6" Type="http://schemas.openxmlformats.org/officeDocument/2006/relationships/hyperlink" Target="http://www.vic.cat/viure-a-vic/educacio/projectes-de-ciutat/projectes-per-a-joves-majors-de-16-anys-1/programes-de-formacio-i-insercio-pfis-de-l2019ajuntament-de-vic" TargetMode="External"/><Relationship Id="rId5" Type="http://schemas.openxmlformats.org/officeDocument/2006/relationships/image" Target="../media/image2.jp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slide" Target="slide31.xml"/><Relationship Id="rId4" Type="http://schemas.openxmlformats.org/officeDocument/2006/relationships/slide" Target="slide25.xml"/></Relationships>
</file>

<file path=ppt/slides/_rels/slide9.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11.xml"/><Relationship Id="rId18" Type="http://schemas.openxmlformats.org/officeDocument/2006/relationships/slide" Target="slide23.xml"/><Relationship Id="rId3" Type="http://schemas.openxmlformats.org/officeDocument/2006/relationships/slide" Target="slide10.xml"/><Relationship Id="rId7" Type="http://schemas.openxmlformats.org/officeDocument/2006/relationships/slide" Target="slide15.xml"/><Relationship Id="rId12" Type="http://schemas.openxmlformats.org/officeDocument/2006/relationships/slide" Target="slide8.xml"/><Relationship Id="rId17" Type="http://schemas.openxmlformats.org/officeDocument/2006/relationships/slide" Target="slide20.xml"/><Relationship Id="rId2" Type="http://schemas.openxmlformats.org/officeDocument/2006/relationships/image" Target="../media/image1.jpg"/><Relationship Id="rId16" Type="http://schemas.openxmlformats.org/officeDocument/2006/relationships/slide" Target="slide19.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image" Target="../media/image2.jpg"/><Relationship Id="rId5" Type="http://schemas.openxmlformats.org/officeDocument/2006/relationships/slide" Target="slide13.xml"/><Relationship Id="rId15" Type="http://schemas.openxmlformats.org/officeDocument/2006/relationships/slide" Target="slide24.xml"/><Relationship Id="rId10" Type="http://schemas.openxmlformats.org/officeDocument/2006/relationships/slide" Target="slide18.xml"/><Relationship Id="rId19" Type="http://schemas.openxmlformats.org/officeDocument/2006/relationships/slide" Target="slide22.xml"/><Relationship Id="rId4" Type="http://schemas.openxmlformats.org/officeDocument/2006/relationships/slide" Target="slide12.xml"/><Relationship Id="rId9" Type="http://schemas.openxmlformats.org/officeDocument/2006/relationships/slide" Target="slide17.xml"/><Relationship Id="rId14" Type="http://schemas.openxmlformats.org/officeDocument/2006/relationships/slide" Target="slide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type="ctrTitle"/>
          </p:nvPr>
        </p:nvSpPr>
        <p:spPr>
          <a:xfrm>
            <a:off x="0" y="0"/>
            <a:ext cx="12192000" cy="660400"/>
          </a:xfrm>
          <a:solidFill>
            <a:srgbClr val="660033"/>
          </a:solidFill>
        </p:spPr>
        <p:txBody>
          <a:bodyPr>
            <a:normAutofit fontScale="90000"/>
          </a:bodyPr>
          <a:lstStyle/>
          <a:p>
            <a:pPr eaLnBrk="1" fontAlgn="auto" hangingPunct="1">
              <a:spcAft>
                <a:spcPts val="0"/>
              </a:spcAft>
              <a:defRPr/>
            </a:pPr>
            <a:r>
              <a:rPr lang="ca-ES" sz="4800" dirty="0" smtClean="0">
                <a:solidFill>
                  <a:schemeClr val="accent1"/>
                </a:solidFill>
                <a:latin typeface="Calibri" pitchFamily="34" charset="0"/>
              </a:rPr>
              <a:t/>
            </a:r>
            <a:br>
              <a:rPr lang="ca-ES" sz="4800" dirty="0" smtClean="0">
                <a:solidFill>
                  <a:schemeClr val="accent1"/>
                </a:solidFill>
                <a:latin typeface="Calibri" pitchFamily="34" charset="0"/>
              </a:rPr>
            </a:br>
            <a:r>
              <a:rPr lang="ca-ES" sz="4800" dirty="0">
                <a:solidFill>
                  <a:schemeClr val="accent1"/>
                </a:solidFill>
                <a:latin typeface="Calibri" pitchFamily="34" charset="0"/>
              </a:rPr>
              <a:t/>
            </a:r>
            <a:br>
              <a:rPr lang="ca-ES" sz="4800" dirty="0">
                <a:solidFill>
                  <a:schemeClr val="accent1"/>
                </a:solidFill>
                <a:latin typeface="Calibri" pitchFamily="34" charset="0"/>
              </a:rPr>
            </a:br>
            <a:endParaRPr lang="es-ES" sz="4800" dirty="0">
              <a:solidFill>
                <a:schemeClr val="accent1"/>
              </a:solidFill>
              <a:latin typeface="Calibri" pitchFamily="34" charset="0"/>
            </a:endParaRPr>
          </a:p>
        </p:txBody>
      </p:sp>
      <p:sp>
        <p:nvSpPr>
          <p:cNvPr id="5" name="Rectangle 10"/>
          <p:cNvSpPr txBox="1">
            <a:spLocks noChangeArrowheads="1"/>
          </p:cNvSpPr>
          <p:nvPr/>
        </p:nvSpPr>
        <p:spPr>
          <a:xfrm>
            <a:off x="571500" y="2298700"/>
            <a:ext cx="8318500" cy="90725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ca-ES" sz="5400" dirty="0" smtClean="0">
                <a:solidFill>
                  <a:srgbClr val="660033"/>
                </a:solidFill>
                <a:latin typeface="Calibri" pitchFamily="34" charset="0"/>
              </a:rPr>
              <a:t/>
            </a:r>
            <a:br>
              <a:rPr lang="ca-ES" sz="5400" dirty="0" smtClean="0">
                <a:solidFill>
                  <a:srgbClr val="660033"/>
                </a:solidFill>
                <a:latin typeface="Calibri" pitchFamily="34" charset="0"/>
              </a:rPr>
            </a:br>
            <a:r>
              <a:rPr lang="ca-ES" sz="5400" dirty="0" smtClean="0">
                <a:solidFill>
                  <a:srgbClr val="660033"/>
                </a:solidFill>
                <a:latin typeface="Calibri" pitchFamily="34" charset="0"/>
              </a:rPr>
              <a:t/>
            </a:r>
            <a:br>
              <a:rPr lang="ca-ES" sz="5400" dirty="0" smtClean="0">
                <a:solidFill>
                  <a:srgbClr val="660033"/>
                </a:solidFill>
                <a:latin typeface="Calibri" pitchFamily="34" charset="0"/>
              </a:rPr>
            </a:br>
            <a:r>
              <a:rPr lang="ca-ES" sz="5400" dirty="0" smtClean="0">
                <a:solidFill>
                  <a:srgbClr val="660033"/>
                </a:solidFill>
                <a:latin typeface="Calibri" pitchFamily="34" charset="0"/>
              </a:rPr>
              <a:t/>
            </a:r>
            <a:br>
              <a:rPr lang="ca-ES" sz="5400" dirty="0" smtClean="0">
                <a:solidFill>
                  <a:srgbClr val="660033"/>
                </a:solidFill>
                <a:latin typeface="Calibri" pitchFamily="34" charset="0"/>
              </a:rPr>
            </a:br>
            <a:r>
              <a:rPr lang="ca-ES" sz="5400" b="1" dirty="0" smtClean="0">
                <a:solidFill>
                  <a:srgbClr val="660033"/>
                </a:solidFill>
                <a:latin typeface="Calibri" pitchFamily="34" charset="0"/>
              </a:rPr>
              <a:t>REGIDORIA D’EDUCACIÓ</a:t>
            </a:r>
          </a:p>
        </p:txBody>
      </p:sp>
      <p:sp>
        <p:nvSpPr>
          <p:cNvPr id="6" name="Rectangle 10"/>
          <p:cNvSpPr txBox="1">
            <a:spLocks noChangeArrowheads="1"/>
          </p:cNvSpPr>
          <p:nvPr/>
        </p:nvSpPr>
        <p:spPr>
          <a:xfrm>
            <a:off x="571500" y="3144838"/>
            <a:ext cx="5143500" cy="7596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ca-ES" sz="4000" dirty="0" smtClean="0">
                <a:solidFill>
                  <a:srgbClr val="660033"/>
                </a:solidFill>
                <a:latin typeface="Calibri" pitchFamily="34" charset="0"/>
              </a:rPr>
              <a:t/>
            </a:r>
            <a:br>
              <a:rPr lang="ca-ES" sz="4000" dirty="0" smtClean="0">
                <a:solidFill>
                  <a:srgbClr val="660033"/>
                </a:solidFill>
                <a:latin typeface="Calibri" pitchFamily="34" charset="0"/>
              </a:rPr>
            </a:br>
            <a:r>
              <a:rPr lang="ca-ES" sz="4000" dirty="0" smtClean="0">
                <a:solidFill>
                  <a:srgbClr val="660033"/>
                </a:solidFill>
                <a:latin typeface="Calibri" pitchFamily="34" charset="0"/>
              </a:rPr>
              <a:t/>
            </a:r>
            <a:br>
              <a:rPr lang="ca-ES" sz="4000" dirty="0" smtClean="0">
                <a:solidFill>
                  <a:srgbClr val="660033"/>
                </a:solidFill>
                <a:latin typeface="Calibri" pitchFamily="34" charset="0"/>
              </a:rPr>
            </a:br>
            <a:r>
              <a:rPr lang="ca-ES" sz="4000" dirty="0" smtClean="0">
                <a:solidFill>
                  <a:srgbClr val="660033"/>
                </a:solidFill>
                <a:latin typeface="Calibri" pitchFamily="34" charset="0"/>
              </a:rPr>
              <a:t/>
            </a:r>
            <a:br>
              <a:rPr lang="ca-ES" sz="4000" dirty="0" smtClean="0">
                <a:solidFill>
                  <a:srgbClr val="660033"/>
                </a:solidFill>
                <a:latin typeface="Calibri" pitchFamily="34" charset="0"/>
              </a:rPr>
            </a:br>
            <a:r>
              <a:rPr lang="ca-ES" sz="4000" dirty="0" smtClean="0">
                <a:solidFill>
                  <a:srgbClr val="660033"/>
                </a:solidFill>
                <a:latin typeface="Calibri" pitchFamily="34" charset="0"/>
              </a:rPr>
              <a:t>Memòria curs 2014/15</a:t>
            </a:r>
            <a:endParaRPr lang="es-ES" sz="4000" dirty="0">
              <a:solidFill>
                <a:srgbClr val="660033"/>
              </a:solidFill>
              <a:latin typeface="Calibri" pitchFamily="34" charset="0"/>
            </a:endParaRPr>
          </a:p>
        </p:txBody>
      </p:sp>
      <p:pic>
        <p:nvPicPr>
          <p:cNvPr id="7" name="Imat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5982523"/>
            <a:ext cx="1943100" cy="511683"/>
          </a:xfrm>
          <a:prstGeom prst="rect">
            <a:avLst/>
          </a:prstGeom>
        </p:spPr>
      </p:pic>
      <p:cxnSp>
        <p:nvCxnSpPr>
          <p:cNvPr id="10" name="Connector recte 9"/>
          <p:cNvCxnSpPr/>
          <p:nvPr/>
        </p:nvCxnSpPr>
        <p:spPr>
          <a:xfrm>
            <a:off x="673100" y="3205956"/>
            <a:ext cx="10718800"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11" name="Rectangle 10"/>
          <p:cNvSpPr txBox="1">
            <a:spLocks noChangeArrowheads="1"/>
          </p:cNvSpPr>
          <p:nvPr/>
        </p:nvSpPr>
        <p:spPr>
          <a:xfrm>
            <a:off x="8356600" y="4715286"/>
            <a:ext cx="3162300" cy="7596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400" dirty="0" smtClean="0">
                <a:latin typeface="Calibri" pitchFamily="34" charset="0"/>
              </a:rPr>
              <a:t/>
            </a:r>
            <a:br>
              <a:rPr lang="ca-ES" sz="2400" dirty="0" smtClean="0">
                <a:latin typeface="Calibri" pitchFamily="34" charset="0"/>
              </a:rPr>
            </a:br>
            <a:r>
              <a:rPr lang="ca-ES" sz="2400" dirty="0" smtClean="0">
                <a:latin typeface="Calibri" pitchFamily="34" charset="0"/>
              </a:rPr>
              <a:t/>
            </a:r>
            <a:br>
              <a:rPr lang="ca-ES" sz="2400" dirty="0" smtClean="0">
                <a:latin typeface="Calibri" pitchFamily="34" charset="0"/>
              </a:rPr>
            </a:br>
            <a:r>
              <a:rPr lang="ca-ES" sz="2400" dirty="0" smtClean="0">
                <a:latin typeface="Calibri" pitchFamily="34" charset="0"/>
              </a:rPr>
              <a:t/>
            </a:r>
            <a:br>
              <a:rPr lang="ca-ES" sz="2400" dirty="0" smtClean="0">
                <a:latin typeface="Calibri" pitchFamily="34" charset="0"/>
              </a:rPr>
            </a:br>
            <a:r>
              <a:rPr lang="ca-ES" sz="2400" dirty="0" smtClean="0">
                <a:latin typeface="Calibri" pitchFamily="34" charset="0"/>
              </a:rPr>
              <a:t>Vic, 1 de juliol de 2015</a:t>
            </a:r>
            <a:endParaRPr lang="es-ES" sz="2400" dirty="0">
              <a:latin typeface="Calibri" pitchFamily="34" charset="0"/>
            </a:endParaRPr>
          </a:p>
        </p:txBody>
      </p:sp>
      <p:sp>
        <p:nvSpPr>
          <p:cNvPr id="12" name="QuadreDeText 11"/>
          <p:cNvSpPr txBox="1"/>
          <p:nvPr/>
        </p:nvSpPr>
        <p:spPr>
          <a:xfrm>
            <a:off x="11290300" y="6550979"/>
            <a:ext cx="901700" cy="261610"/>
          </a:xfrm>
          <a:prstGeom prst="rect">
            <a:avLst/>
          </a:prstGeom>
          <a:noFill/>
        </p:spPr>
        <p:txBody>
          <a:bodyPr wrap="square" rtlCol="0">
            <a:spAutoFit/>
          </a:bodyPr>
          <a:lstStyle/>
          <a:p>
            <a:pPr algn="r"/>
            <a:r>
              <a:rPr lang="ca-ES" sz="1100" dirty="0" smtClean="0">
                <a:solidFill>
                  <a:srgbClr val="474343"/>
                </a:solidFill>
              </a:rPr>
              <a:t>Pg. </a:t>
            </a:r>
            <a:r>
              <a:rPr lang="ca-ES" sz="1100" smtClean="0">
                <a:solidFill>
                  <a:srgbClr val="474343"/>
                </a:solidFill>
              </a:rPr>
              <a:t>1/41</a:t>
            </a:r>
            <a:endParaRPr lang="ca-ES" sz="1100" dirty="0">
              <a:solidFill>
                <a:srgbClr val="474343"/>
              </a:solidFill>
            </a:endParaRPr>
          </a:p>
        </p:txBody>
      </p:sp>
      <p:pic>
        <p:nvPicPr>
          <p:cNvPr id="13" name="Imat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7600" y="6154348"/>
            <a:ext cx="1384300" cy="625231"/>
          </a:xfrm>
          <a:prstGeom prst="rect">
            <a:avLst/>
          </a:prstGeom>
        </p:spPr>
      </p:pic>
    </p:spTree>
    <p:extLst>
      <p:ext uri="{BB962C8B-B14F-4D97-AF65-F5344CB8AC3E}">
        <p14:creationId xmlns:p14="http://schemas.microsoft.com/office/powerpoint/2010/main" val="2238285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arrodonit 11"/>
          <p:cNvSpPr/>
          <p:nvPr/>
        </p:nvSpPr>
        <p:spPr>
          <a:xfrm>
            <a:off x="990600" y="1199213"/>
            <a:ext cx="10477500" cy="4857234"/>
          </a:xfrm>
          <a:prstGeom prst="roundRect">
            <a:avLst/>
          </a:prstGeom>
          <a:solidFill>
            <a:schemeClr val="bg1"/>
          </a:solidFill>
          <a:ln cap="rnd">
            <a:solidFill>
              <a:srgbClr val="660033"/>
            </a:solidFill>
            <a:round/>
          </a:ln>
        </p:spPr>
        <p:style>
          <a:lnRef idx="2">
            <a:schemeClr val="accent1">
              <a:shade val="50000"/>
            </a:schemeClr>
          </a:lnRef>
          <a:fillRef idx="1">
            <a:schemeClr val="accent1"/>
          </a:fillRef>
          <a:effectRef idx="0">
            <a:schemeClr val="accent1"/>
          </a:effectRef>
          <a:fontRef idx="minor">
            <a:schemeClr val="lt1"/>
          </a:fontRef>
        </p:style>
        <p:txBody>
          <a:bodyPr tIns="108000" bIns="36000" numCol="2" spcCol="180000" rtlCol="0" anchor="t" anchorCtr="0"/>
          <a:lstStyle/>
          <a:p>
            <a:pPr algn="just"/>
            <a:r>
              <a:rPr lang="ca-ES" sz="1200" b="1" dirty="0">
                <a:solidFill>
                  <a:srgbClr val="474343"/>
                </a:solidFill>
              </a:rPr>
              <a:t>Breu descripció</a:t>
            </a:r>
          </a:p>
          <a:p>
            <a:pPr algn="just"/>
            <a:r>
              <a:rPr lang="ca-ES" sz="1200" dirty="0">
                <a:solidFill>
                  <a:srgbClr val="474343"/>
                </a:solidFill>
              </a:rPr>
              <a:t>Projecte interdisciplinari en el que els alumnes participants, al llarg del curs escolar, tenen l'oportunitat de crear una cooperativa de treball.</a:t>
            </a:r>
          </a:p>
          <a:p>
            <a:pPr algn="just"/>
            <a:r>
              <a:rPr lang="ca-ES" sz="1200" dirty="0">
                <a:solidFill>
                  <a:srgbClr val="474343"/>
                </a:solidFill>
              </a:rPr>
              <a:t>El procés empresarial de creació, organització i gestió d'una cooperativa fomenta l'esperit emprenedor alhora que afavoreix l’adquisició de valors, habilitats i capacitats com ara la competència lingüística, cultural, social i ciutadana, matemàtica, així com la competència en el coneixement i la interacció amb el món físic. </a:t>
            </a:r>
          </a:p>
          <a:p>
            <a:pPr algn="just">
              <a:spcBef>
                <a:spcPts val="600"/>
              </a:spcBef>
            </a:pPr>
            <a:r>
              <a:rPr lang="ca-ES" sz="1200" b="1" dirty="0">
                <a:solidFill>
                  <a:srgbClr val="474343"/>
                </a:solidFill>
              </a:rPr>
              <a:t>Objectius</a:t>
            </a:r>
            <a:endParaRPr lang="ca-ES" sz="1200" dirty="0">
              <a:solidFill>
                <a:srgbClr val="474343"/>
              </a:solidFill>
            </a:endParaRPr>
          </a:p>
          <a:p>
            <a:pPr marL="285750" indent="-285750" algn="just">
              <a:buFont typeface="Arial" panose="020B0604020202020204" pitchFamily="34" charset="0"/>
              <a:buChar char="•"/>
            </a:pPr>
            <a:r>
              <a:rPr lang="ca-ES" sz="1200" dirty="0">
                <a:solidFill>
                  <a:srgbClr val="474343"/>
                </a:solidFill>
              </a:rPr>
              <a:t>Promoure l'adquisició de capacitats, habilitats i valors necessaris per gestionar el propi projecte professional i vital.</a:t>
            </a:r>
          </a:p>
          <a:p>
            <a:pPr marL="285750" indent="-285750" algn="just">
              <a:buFont typeface="Arial" panose="020B0604020202020204" pitchFamily="34" charset="0"/>
              <a:buChar char="•"/>
            </a:pPr>
            <a:r>
              <a:rPr lang="ca-ES" sz="1200" dirty="0">
                <a:solidFill>
                  <a:srgbClr val="474343"/>
                </a:solidFill>
              </a:rPr>
              <a:t>Afavorir l'adquisició de les competències bàsiques de l'etapa educativa dels alumnes.</a:t>
            </a:r>
          </a:p>
          <a:p>
            <a:pPr marL="285750" indent="-285750" algn="just">
              <a:buFont typeface="Arial" panose="020B0604020202020204" pitchFamily="34" charset="0"/>
              <a:buChar char="•"/>
            </a:pPr>
            <a:r>
              <a:rPr lang="ca-ES" sz="1200" dirty="0">
                <a:solidFill>
                  <a:srgbClr val="474343"/>
                </a:solidFill>
              </a:rPr>
              <a:t>Promoure el treball en xarxa amb la resta d'agents educatius del territori.</a:t>
            </a:r>
          </a:p>
          <a:p>
            <a:pPr algn="just">
              <a:spcBef>
                <a:spcPts val="600"/>
              </a:spcBef>
            </a:pPr>
            <a:r>
              <a:rPr lang="ca-ES" sz="1200" b="1" dirty="0">
                <a:solidFill>
                  <a:srgbClr val="474343"/>
                </a:solidFill>
              </a:rPr>
              <a:t>Destinataris</a:t>
            </a:r>
          </a:p>
          <a:p>
            <a:pPr algn="just"/>
            <a:r>
              <a:rPr lang="ca-ES" sz="1200" dirty="0">
                <a:solidFill>
                  <a:srgbClr val="474343"/>
                </a:solidFill>
              </a:rPr>
              <a:t>Alumnes de 5è de primària</a:t>
            </a:r>
          </a:p>
          <a:p>
            <a:pPr algn="just">
              <a:spcBef>
                <a:spcPts val="600"/>
              </a:spcBef>
            </a:pPr>
            <a:r>
              <a:rPr lang="ca-ES" sz="1200" b="1" dirty="0">
                <a:solidFill>
                  <a:srgbClr val="474343"/>
                </a:solidFill>
              </a:rPr>
              <a:t>Nombre d’alumnes participants al projecte</a:t>
            </a:r>
          </a:p>
          <a:p>
            <a:pPr algn="just"/>
            <a:r>
              <a:rPr lang="ca-ES" sz="1200" dirty="0">
                <a:solidFill>
                  <a:srgbClr val="474343"/>
                </a:solidFill>
              </a:rPr>
              <a:t>140 alumnes</a:t>
            </a:r>
          </a:p>
          <a:p>
            <a:pPr algn="just">
              <a:spcBef>
                <a:spcPts val="600"/>
              </a:spcBef>
            </a:pPr>
            <a:r>
              <a:rPr lang="ca-ES" sz="1200" b="1" dirty="0">
                <a:solidFill>
                  <a:srgbClr val="474343"/>
                </a:solidFill>
              </a:rPr>
              <a:t>Centres educatius participants</a:t>
            </a:r>
          </a:p>
          <a:p>
            <a:pPr algn="just"/>
            <a:r>
              <a:rPr lang="ca-ES" sz="1200" dirty="0">
                <a:solidFill>
                  <a:srgbClr val="474343"/>
                </a:solidFill>
              </a:rPr>
              <a:t>Escola Doctor Joaquim Salarich, Col·legi Sagrat Cor i Col·legi Pare Coll - </a:t>
            </a:r>
            <a:r>
              <a:rPr lang="ca-ES" sz="1200" dirty="0" err="1">
                <a:solidFill>
                  <a:srgbClr val="474343"/>
                </a:solidFill>
              </a:rPr>
              <a:t>Fedac</a:t>
            </a:r>
            <a:r>
              <a:rPr lang="ca-ES" sz="1200" dirty="0">
                <a:solidFill>
                  <a:srgbClr val="474343"/>
                </a:solidFill>
              </a:rPr>
              <a:t> Vic</a:t>
            </a:r>
          </a:p>
          <a:p>
            <a:pPr algn="just">
              <a:spcBef>
                <a:spcPts val="600"/>
              </a:spcBef>
            </a:pPr>
            <a:r>
              <a:rPr lang="ca-ES" sz="1200" b="1" dirty="0">
                <a:solidFill>
                  <a:srgbClr val="474343"/>
                </a:solidFill>
              </a:rPr>
              <a:t>Entitats implicades</a:t>
            </a:r>
          </a:p>
          <a:p>
            <a:pPr lvl="0" algn="just"/>
            <a:r>
              <a:rPr lang="ca-ES" sz="1200" dirty="0">
                <a:solidFill>
                  <a:srgbClr val="474343"/>
                </a:solidFill>
              </a:rPr>
              <a:t>Diputació de Barcelona</a:t>
            </a:r>
            <a:r>
              <a:rPr lang="ca-ES" sz="1200" dirty="0" smtClean="0">
                <a:solidFill>
                  <a:srgbClr val="474343"/>
                </a:solidFill>
              </a:rPr>
              <a:t>, </a:t>
            </a:r>
            <a:r>
              <a:rPr lang="ca-ES" sz="1200" dirty="0" err="1" smtClean="0">
                <a:solidFill>
                  <a:srgbClr val="474343"/>
                </a:solidFill>
              </a:rPr>
              <a:t>Valnaloneduca</a:t>
            </a:r>
            <a:r>
              <a:rPr lang="ca-ES" sz="1200" dirty="0">
                <a:solidFill>
                  <a:srgbClr val="474343"/>
                </a:solidFill>
              </a:rPr>
              <a:t>, </a:t>
            </a:r>
            <a:r>
              <a:rPr lang="ca-ES" sz="1200" dirty="0" err="1">
                <a:solidFill>
                  <a:srgbClr val="474343"/>
                </a:solidFill>
              </a:rPr>
              <a:t>Creacció</a:t>
            </a:r>
            <a:r>
              <a:rPr lang="ca-ES" sz="1200" dirty="0">
                <a:solidFill>
                  <a:srgbClr val="474343"/>
                </a:solidFill>
              </a:rPr>
              <a:t>, Universitat de Vic, Escola d'Art i Superior de Disseny de Vic, La Farinera - Centre d'Arts Visuals de Vic, Àrea de Cultura i ciutadania de l'Ajuntament de Vic i Oficina d’atenció al Ciutadà</a:t>
            </a:r>
          </a:p>
          <a:p>
            <a:pPr algn="just">
              <a:spcBef>
                <a:spcPts val="600"/>
              </a:spcBef>
            </a:pPr>
            <a:r>
              <a:rPr lang="ca-ES" sz="1200" b="1" dirty="0">
                <a:solidFill>
                  <a:srgbClr val="474343"/>
                </a:solidFill>
              </a:rPr>
              <a:t>Valoració i continuïtat</a:t>
            </a:r>
          </a:p>
          <a:p>
            <a:pPr algn="just"/>
            <a:r>
              <a:rPr lang="ca-ES" sz="1200" dirty="0">
                <a:solidFill>
                  <a:srgbClr val="474343"/>
                </a:solidFill>
              </a:rPr>
              <a:t>L’Ajuntament va proposar (juny 2011) obertament a tots els centres educatius de la ciutat la possibilitat de participar en el projecte, de manera que en aquests cursos s’ha anat implementant progressivament als centres interessats, incrementant cada curs acadèmic el nombre d’escoles participants. La selecció es va fer via sorteig, moment en què va quedar determinat l’ordre d’entrada dels altres centres.</a:t>
            </a:r>
          </a:p>
          <a:p>
            <a:pPr algn="just"/>
            <a:r>
              <a:rPr lang="ca-ES" sz="1200" dirty="0">
                <a:solidFill>
                  <a:srgbClr val="474343"/>
                </a:solidFill>
              </a:rPr>
              <a:t>Enguany ja són 3 els centres que hi participen: </a:t>
            </a:r>
          </a:p>
          <a:p>
            <a:pPr marL="171450" lvl="0" indent="-171450" algn="just">
              <a:buFont typeface="Arial" panose="020B0604020202020204" pitchFamily="34" charset="0"/>
              <a:buChar char="•"/>
            </a:pPr>
            <a:r>
              <a:rPr lang="ca-ES" sz="1200" dirty="0">
                <a:solidFill>
                  <a:srgbClr val="474343"/>
                </a:solidFill>
              </a:rPr>
              <a:t>Escola Dr. Joaquim Salarich, va ser la primera escola en participar i, per tant, aquesta ha estat la seva 3a edició.</a:t>
            </a:r>
          </a:p>
          <a:p>
            <a:pPr marL="171450" lvl="0" indent="-171450" algn="just">
              <a:buFont typeface="Arial" panose="020B0604020202020204" pitchFamily="34" charset="0"/>
              <a:buChar char="•"/>
            </a:pPr>
            <a:r>
              <a:rPr lang="ca-ES" sz="1200" dirty="0">
                <a:solidFill>
                  <a:srgbClr val="474343"/>
                </a:solidFill>
              </a:rPr>
              <a:t>Sagrat Cor, la segona escola en incorporar-se al projecte i, per tant, aquesta ha estat la seva 2a edició.</a:t>
            </a:r>
          </a:p>
          <a:p>
            <a:pPr marL="171450" lvl="0" indent="-171450" algn="just">
              <a:buFont typeface="Arial" panose="020B0604020202020204" pitchFamily="34" charset="0"/>
              <a:buChar char="•"/>
            </a:pPr>
            <a:r>
              <a:rPr lang="ca-ES" sz="1200" dirty="0">
                <a:solidFill>
                  <a:srgbClr val="474343"/>
                </a:solidFill>
              </a:rPr>
              <a:t>Pare Coll – </a:t>
            </a:r>
            <a:r>
              <a:rPr lang="ca-ES" sz="1200" dirty="0" err="1">
                <a:solidFill>
                  <a:srgbClr val="474343"/>
                </a:solidFill>
              </a:rPr>
              <a:t>Fedac</a:t>
            </a:r>
            <a:r>
              <a:rPr lang="ca-ES" sz="1200" dirty="0">
                <a:solidFill>
                  <a:srgbClr val="474343"/>
                </a:solidFill>
              </a:rPr>
              <a:t> Vic, la darrera escola que s’ha incorporat al projecte i, per tant, la seva primera edició dins el projecte.</a:t>
            </a:r>
          </a:p>
          <a:p>
            <a:pPr algn="just"/>
            <a:r>
              <a:rPr lang="ca-ES" sz="1200" dirty="0">
                <a:solidFill>
                  <a:srgbClr val="474343"/>
                </a:solidFill>
              </a:rPr>
              <a:t>De cara al curs 2015/16 tenim encara un centre educatiu, l’Escorial, que des de llavors encara està en llista d’espera per a poder iniciar el projecte.</a:t>
            </a:r>
            <a:endParaRPr lang="ca-ES" sz="1200" dirty="0" smtClean="0">
              <a:solidFill>
                <a:srgbClr val="474343"/>
              </a:solidFill>
            </a:endParaRPr>
          </a:p>
          <a:p>
            <a:pPr algn="just"/>
            <a:r>
              <a:rPr lang="ca-ES" sz="1200" dirty="0" smtClean="0">
                <a:solidFill>
                  <a:srgbClr val="474343"/>
                </a:solidFill>
              </a:rPr>
              <a:t>Els </a:t>
            </a:r>
            <a:r>
              <a:rPr lang="ca-ES" sz="1200" dirty="0">
                <a:solidFill>
                  <a:srgbClr val="474343"/>
                </a:solidFill>
              </a:rPr>
              <a:t>centres educatius valoren el projecte molt positivament, tan pel que fa a l’aprenentatge per part de l’alumnat, com pel treball i la implicació d’altres entitats en la implementació del projecte</a:t>
            </a:r>
            <a:r>
              <a:rPr lang="ca-ES" sz="1200" dirty="0" smtClean="0">
                <a:solidFill>
                  <a:srgbClr val="474343"/>
                </a:solidFill>
              </a:rPr>
              <a:t>.</a:t>
            </a:r>
            <a:endParaRPr lang="ca-ES" sz="1200" dirty="0">
              <a:solidFill>
                <a:srgbClr val="474343"/>
              </a:solidFill>
            </a:endParaRPr>
          </a:p>
        </p:txBody>
      </p:sp>
      <p:sp>
        <p:nvSpPr>
          <p:cNvPr id="4" name="Rectangle 10"/>
          <p:cNvSpPr>
            <a:spLocks noGrp="1" noChangeArrowheads="1"/>
          </p:cNvSpPr>
          <p:nvPr>
            <p:ph type="ctrTitle"/>
          </p:nvPr>
        </p:nvSpPr>
        <p:spPr>
          <a:xfrm>
            <a:off x="0" y="0"/>
            <a:ext cx="12192000" cy="660400"/>
          </a:xfrm>
          <a:solidFill>
            <a:srgbClr val="660033"/>
          </a:solidFill>
        </p:spPr>
        <p:txBody>
          <a:bodyPr>
            <a:normAutofit fontScale="90000"/>
          </a:bodyPr>
          <a:lstStyle/>
          <a:p>
            <a:pPr eaLnBrk="1" fontAlgn="auto" hangingPunct="1">
              <a:spcAft>
                <a:spcPts val="0"/>
              </a:spcAft>
              <a:defRPr/>
            </a:pPr>
            <a:r>
              <a:rPr lang="ca-ES" sz="4800" dirty="0" smtClean="0">
                <a:solidFill>
                  <a:schemeClr val="accent1"/>
                </a:solidFill>
                <a:latin typeface="Calibri" pitchFamily="34" charset="0"/>
              </a:rPr>
              <a:t/>
            </a:r>
            <a:br>
              <a:rPr lang="ca-ES" sz="4800" dirty="0" smtClean="0">
                <a:solidFill>
                  <a:schemeClr val="accent1"/>
                </a:solidFill>
                <a:latin typeface="Calibri" pitchFamily="34" charset="0"/>
              </a:rPr>
            </a:br>
            <a:r>
              <a:rPr lang="ca-ES" sz="4800" dirty="0">
                <a:solidFill>
                  <a:schemeClr val="accent1"/>
                </a:solidFill>
                <a:latin typeface="Calibri" pitchFamily="34" charset="0"/>
              </a:rPr>
              <a:t/>
            </a:r>
            <a:br>
              <a:rPr lang="ca-ES" sz="4800" dirty="0">
                <a:solidFill>
                  <a:schemeClr val="accent1"/>
                </a:solidFill>
                <a:latin typeface="Calibri" pitchFamily="34" charset="0"/>
              </a:rPr>
            </a:br>
            <a:endParaRPr lang="es-ES" sz="4800" dirty="0">
              <a:solidFill>
                <a:schemeClr val="accent1"/>
              </a:solidFill>
              <a:latin typeface="Calibri" pitchFamily="34" charset="0"/>
            </a:endParaRPr>
          </a:p>
        </p:txBody>
      </p:sp>
      <p:pic>
        <p:nvPicPr>
          <p:cNvPr id="9" name="Imat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6185723"/>
            <a:ext cx="1943100" cy="511683"/>
          </a:xfrm>
          <a:prstGeom prst="rect">
            <a:avLst/>
          </a:prstGeom>
        </p:spPr>
      </p:pic>
      <p:sp>
        <p:nvSpPr>
          <p:cNvPr id="15" name="Rectangle arrodonit 14"/>
          <p:cNvSpPr/>
          <p:nvPr/>
        </p:nvSpPr>
        <p:spPr>
          <a:xfrm>
            <a:off x="620708" y="1054099"/>
            <a:ext cx="5969000" cy="360843"/>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1.1 Cultura emprenedora a les escoles</a:t>
            </a:r>
            <a:endParaRPr lang="ca-ES" sz="2000" b="1" dirty="0">
              <a:solidFill>
                <a:srgbClr val="660033"/>
              </a:solidFill>
            </a:endParaRPr>
          </a:p>
        </p:txBody>
      </p:sp>
      <p:sp>
        <p:nvSpPr>
          <p:cNvPr id="39" name="Rectangle arrodonit 38">
            <a:hlinkClick r:id="rId3" action="ppaction://hlinksldjump"/>
          </p:cNvPr>
          <p:cNvSpPr/>
          <p:nvPr/>
        </p:nvSpPr>
        <p:spPr>
          <a:xfrm>
            <a:off x="190500" y="128979"/>
            <a:ext cx="66294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 Projectes relacionats amb la millora de l’èxit educatiu</a:t>
            </a:r>
            <a:endParaRPr lang="ca-ES" sz="2000" b="1" dirty="0">
              <a:solidFill>
                <a:srgbClr val="660033"/>
              </a:solidFill>
            </a:endParaRPr>
          </a:p>
        </p:txBody>
      </p:sp>
      <p:sp>
        <p:nvSpPr>
          <p:cNvPr id="42" name="Rectangle arrodonit 41">
            <a:hlinkClick r:id="rId4"/>
          </p:cNvPr>
          <p:cNvSpPr/>
          <p:nvPr/>
        </p:nvSpPr>
        <p:spPr>
          <a:xfrm>
            <a:off x="9448800" y="1040257"/>
            <a:ext cx="2019300" cy="317911"/>
          </a:xfrm>
          <a:prstGeom prst="roundRect">
            <a:avLst/>
          </a:prstGeom>
          <a:solidFill>
            <a:schemeClr val="accent3">
              <a:lumMod val="60000"/>
              <a:lumOff val="4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r>
              <a:rPr lang="ca-ES" sz="1400" dirty="0" smtClean="0">
                <a:solidFill>
                  <a:srgbClr val="0070C0"/>
                </a:solidFill>
              </a:rPr>
              <a:t>Més informació a la web</a:t>
            </a:r>
            <a:endParaRPr lang="ca-ES" sz="1100" dirty="0">
              <a:solidFill>
                <a:srgbClr val="0070C0"/>
              </a:solidFill>
            </a:endParaRPr>
          </a:p>
        </p:txBody>
      </p:sp>
      <p:sp>
        <p:nvSpPr>
          <p:cNvPr id="13" name="QuadreDeText 12"/>
          <p:cNvSpPr txBox="1"/>
          <p:nvPr/>
        </p:nvSpPr>
        <p:spPr>
          <a:xfrm>
            <a:off x="11290300" y="6550979"/>
            <a:ext cx="901700" cy="261610"/>
          </a:xfrm>
          <a:prstGeom prst="rect">
            <a:avLst/>
          </a:prstGeom>
          <a:noFill/>
        </p:spPr>
        <p:txBody>
          <a:bodyPr wrap="square" rtlCol="0">
            <a:spAutoFit/>
          </a:bodyPr>
          <a:lstStyle/>
          <a:p>
            <a:pPr algn="r"/>
            <a:r>
              <a:rPr lang="ca-ES" sz="1100" dirty="0" smtClean="0">
                <a:solidFill>
                  <a:srgbClr val="474343"/>
                </a:solidFill>
              </a:rPr>
              <a:t>Pg. 10/41</a:t>
            </a:r>
            <a:endParaRPr lang="ca-ES" sz="1100" dirty="0">
              <a:solidFill>
                <a:srgbClr val="474343"/>
              </a:solidFill>
            </a:endParaRPr>
          </a:p>
        </p:txBody>
      </p:sp>
      <p:pic>
        <p:nvPicPr>
          <p:cNvPr id="14" name="Imatg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7600" y="6154348"/>
            <a:ext cx="1384300" cy="625231"/>
          </a:xfrm>
          <a:prstGeom prst="rect">
            <a:avLst/>
          </a:prstGeom>
        </p:spPr>
      </p:pic>
      <p:sp>
        <p:nvSpPr>
          <p:cNvPr id="11" name="Fletxa corbada cap amunt 10">
            <a:hlinkClick r:id="rId3" action="ppaction://hlinksldjump"/>
          </p:cNvPr>
          <p:cNvSpPr/>
          <p:nvPr/>
        </p:nvSpPr>
        <p:spPr>
          <a:xfrm rot="15868668">
            <a:off x="6426155" y="161983"/>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16" name="Rectangle 10"/>
          <p:cNvSpPr txBox="1">
            <a:spLocks noChangeArrowheads="1"/>
          </p:cNvSpPr>
          <p:nvPr/>
        </p:nvSpPr>
        <p:spPr>
          <a:xfrm>
            <a:off x="8013700" y="-7457"/>
            <a:ext cx="4178300" cy="664228"/>
          </a:xfrm>
          <a:prstGeom prst="rect">
            <a:avLst/>
          </a:prstGeom>
          <a:solidFill>
            <a:srgbClr val="6600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spTree>
    <p:extLst>
      <p:ext uri="{BB962C8B-B14F-4D97-AF65-F5344CB8AC3E}">
        <p14:creationId xmlns:p14="http://schemas.microsoft.com/office/powerpoint/2010/main" val="402804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arrodonit 39"/>
          <p:cNvSpPr/>
          <p:nvPr/>
        </p:nvSpPr>
        <p:spPr>
          <a:xfrm>
            <a:off x="990600" y="1199212"/>
            <a:ext cx="10477500" cy="4929737"/>
          </a:xfrm>
          <a:prstGeom prst="roundRect">
            <a:avLst/>
          </a:prstGeom>
          <a:solidFill>
            <a:schemeClr val="bg1"/>
          </a:solidFill>
          <a:ln cap="rnd">
            <a:solidFill>
              <a:srgbClr val="660033"/>
            </a:solidFill>
            <a:round/>
          </a:ln>
        </p:spPr>
        <p:style>
          <a:lnRef idx="2">
            <a:schemeClr val="accent1">
              <a:shade val="50000"/>
            </a:schemeClr>
          </a:lnRef>
          <a:fillRef idx="1">
            <a:schemeClr val="accent1"/>
          </a:fillRef>
          <a:effectRef idx="0">
            <a:schemeClr val="accent1"/>
          </a:effectRef>
          <a:fontRef idx="minor">
            <a:schemeClr val="lt1"/>
          </a:fontRef>
        </p:style>
        <p:txBody>
          <a:bodyPr tIns="36000" bIns="36000" numCol="2" spcCol="180000" rtlCol="0" anchor="t" anchorCtr="0"/>
          <a:lstStyle/>
          <a:p>
            <a:pPr algn="just"/>
            <a:r>
              <a:rPr lang="ca-ES" sz="1300" b="1" dirty="0" smtClean="0">
                <a:solidFill>
                  <a:srgbClr val="474343"/>
                </a:solidFill>
              </a:rPr>
              <a:t>Breu descripció</a:t>
            </a:r>
          </a:p>
          <a:p>
            <a:pPr algn="just"/>
            <a:r>
              <a:rPr lang="ca-ES" sz="1300" dirty="0" smtClean="0">
                <a:solidFill>
                  <a:srgbClr val="474343"/>
                </a:solidFill>
              </a:rPr>
              <a:t>El curs 2013/14 s'inicia com a prova pilot a la ciutat i a Catalunya. El projecte parteix d’una estratègia proposada pel Centre de Pedagogia Terapèutica Estel, fruit de la seva tasca i experiència en el suport a les escoles ordinàries a l’hora de millorar les pràctiques educatives i els resultats acadèmics obtinguts per part dels seus alumnes. A través d’aquest projecte, es presenta un sistema d'intervenció preventiu i educatiu que es basa en l'avaluació de la lectura i en estratègies d'aprenentatge i de suport que intenten garantir el progrés de tot l’alumnat que participa en aquesta proposta educativa.</a:t>
            </a:r>
          </a:p>
          <a:p>
            <a:pPr algn="just">
              <a:spcBef>
                <a:spcPts val="600"/>
              </a:spcBef>
            </a:pPr>
            <a:r>
              <a:rPr lang="ca-ES" sz="1300" b="1" dirty="0" smtClean="0">
                <a:solidFill>
                  <a:srgbClr val="474343"/>
                </a:solidFill>
              </a:rPr>
              <a:t>Objectius</a:t>
            </a:r>
            <a:endParaRPr lang="ca-ES" sz="1300" dirty="0" smtClean="0">
              <a:solidFill>
                <a:srgbClr val="474343"/>
              </a:solidFill>
            </a:endParaRPr>
          </a:p>
          <a:p>
            <a:pPr marL="285750" indent="-285750" algn="just">
              <a:buFont typeface="Arial" panose="020B0604020202020204" pitchFamily="34" charset="0"/>
              <a:buChar char="•"/>
            </a:pPr>
            <a:r>
              <a:rPr lang="ca-ES" sz="1300" dirty="0" smtClean="0">
                <a:solidFill>
                  <a:srgbClr val="474343"/>
                </a:solidFill>
              </a:rPr>
              <a:t>Millorar el nivell de lectura dels alumnes.</a:t>
            </a:r>
          </a:p>
          <a:p>
            <a:pPr marL="285750" indent="-285750" algn="just">
              <a:buFont typeface="Arial" panose="020B0604020202020204" pitchFamily="34" charset="0"/>
              <a:buChar char="•"/>
            </a:pPr>
            <a:r>
              <a:rPr lang="ca-ES" sz="1300" dirty="0" smtClean="0">
                <a:solidFill>
                  <a:srgbClr val="474343"/>
                </a:solidFill>
              </a:rPr>
              <a:t>Proposar i aplicar estratègies d’organització interna de les escoles per tal de respondre a les necessitats diverses dels alumnes. </a:t>
            </a:r>
          </a:p>
          <a:p>
            <a:pPr marL="285750" indent="-285750" algn="just">
              <a:buFont typeface="Arial" panose="020B0604020202020204" pitchFamily="34" charset="0"/>
              <a:buChar char="•"/>
            </a:pPr>
            <a:r>
              <a:rPr lang="ca-ES" sz="1300" dirty="0" smtClean="0">
                <a:solidFill>
                  <a:srgbClr val="474343"/>
                </a:solidFill>
              </a:rPr>
              <a:t>Millorar la capacitat dels mestres i les escoles per afrontar els reptes actuals que suposa l’aprenentatge de la lectura en contextos d’alumnat divers. </a:t>
            </a:r>
          </a:p>
          <a:p>
            <a:pPr marL="285750" indent="-285750" algn="just">
              <a:buFont typeface="Arial" panose="020B0604020202020204" pitchFamily="34" charset="0"/>
              <a:buChar char="•"/>
            </a:pPr>
            <a:r>
              <a:rPr lang="ca-ES" sz="1300" dirty="0" smtClean="0">
                <a:solidFill>
                  <a:srgbClr val="474343"/>
                </a:solidFill>
              </a:rPr>
              <a:t>Proporcionar i establir enfocaments i estratègies d’aprenentatge, domini de la lectura i avaluació contínua del progrés dels alumnes.</a:t>
            </a:r>
          </a:p>
          <a:p>
            <a:pPr marL="285750" indent="-285750" algn="just">
              <a:buFont typeface="Arial" panose="020B0604020202020204" pitchFamily="34" charset="0"/>
              <a:buChar char="•"/>
            </a:pPr>
            <a:r>
              <a:rPr lang="ca-ES" sz="1300" dirty="0" smtClean="0">
                <a:solidFill>
                  <a:srgbClr val="474343"/>
                </a:solidFill>
              </a:rPr>
              <a:t>Crear una xarxa d’escoles que potenciï l’intercanvi d’experiències i materials així com la reflexió i la cooperació conjunta. </a:t>
            </a:r>
          </a:p>
          <a:p>
            <a:pPr marL="285750" indent="-285750" algn="just">
              <a:buFont typeface="Arial" panose="020B0604020202020204" pitchFamily="34" charset="0"/>
              <a:buChar char="•"/>
            </a:pPr>
            <a:r>
              <a:rPr lang="ca-ES" sz="1300" dirty="0" smtClean="0">
                <a:solidFill>
                  <a:srgbClr val="474343"/>
                </a:solidFill>
              </a:rPr>
              <a:t>Avaluar de forma periòdica el grau d’impacte en les escoles i els alumnes de les mesures de millora proposades.</a:t>
            </a:r>
          </a:p>
          <a:p>
            <a:pPr algn="just">
              <a:spcBef>
                <a:spcPts val="600"/>
              </a:spcBef>
            </a:pPr>
            <a:endParaRPr lang="ca-ES" sz="1300" b="1" dirty="0" smtClean="0">
              <a:solidFill>
                <a:srgbClr val="474343"/>
              </a:solidFill>
            </a:endParaRPr>
          </a:p>
          <a:p>
            <a:pPr algn="just">
              <a:spcBef>
                <a:spcPts val="600"/>
              </a:spcBef>
            </a:pPr>
            <a:r>
              <a:rPr lang="ca-ES" sz="1300" b="1" dirty="0" smtClean="0">
                <a:solidFill>
                  <a:srgbClr val="474343"/>
                </a:solidFill>
              </a:rPr>
              <a:t>Alumnes participants al projecte</a:t>
            </a:r>
          </a:p>
          <a:p>
            <a:pPr algn="just"/>
            <a:r>
              <a:rPr lang="ca-ES" sz="1300" dirty="0" smtClean="0">
                <a:solidFill>
                  <a:srgbClr val="474343"/>
                </a:solidFill>
              </a:rPr>
              <a:t>820 alumnes de P5 i cicle inicial de primària</a:t>
            </a:r>
          </a:p>
          <a:p>
            <a:pPr algn="just">
              <a:spcBef>
                <a:spcPts val="600"/>
              </a:spcBef>
            </a:pPr>
            <a:r>
              <a:rPr lang="ca-ES" sz="1300" b="1" dirty="0" smtClean="0">
                <a:solidFill>
                  <a:srgbClr val="474343"/>
                </a:solidFill>
              </a:rPr>
              <a:t>Centres educatius participants</a:t>
            </a:r>
          </a:p>
          <a:p>
            <a:pPr algn="just"/>
            <a:r>
              <a:rPr lang="ca-ES" sz="1300" dirty="0" smtClean="0">
                <a:solidFill>
                  <a:srgbClr val="474343"/>
                </a:solidFill>
              </a:rPr>
              <a:t>Escola Andersen, Escola Dr. Joaquim Salarich, Escola Guillem de Mont-</a:t>
            </a:r>
            <a:r>
              <a:rPr lang="ca-ES" sz="1300" dirty="0" err="1" smtClean="0">
                <a:solidFill>
                  <a:srgbClr val="474343"/>
                </a:solidFill>
              </a:rPr>
              <a:t>rodon</a:t>
            </a:r>
            <a:r>
              <a:rPr lang="ca-ES" sz="1300" dirty="0" smtClean="0">
                <a:solidFill>
                  <a:srgbClr val="474343"/>
                </a:solidFill>
              </a:rPr>
              <a:t>, Col·legi Pare Coll, Col·legi Sagrat Cor de Jesús i Sta. Caterina</a:t>
            </a:r>
          </a:p>
          <a:p>
            <a:pPr algn="just">
              <a:spcBef>
                <a:spcPts val="600"/>
              </a:spcBef>
            </a:pPr>
            <a:r>
              <a:rPr lang="ca-ES" sz="1300" b="1" dirty="0" smtClean="0">
                <a:solidFill>
                  <a:srgbClr val="474343"/>
                </a:solidFill>
              </a:rPr>
              <a:t>Entitats implicades</a:t>
            </a:r>
          </a:p>
          <a:p>
            <a:pPr lvl="0" algn="just"/>
            <a:r>
              <a:rPr lang="ca-ES" sz="1300" dirty="0" smtClean="0">
                <a:solidFill>
                  <a:srgbClr val="474343"/>
                </a:solidFill>
              </a:rPr>
              <a:t>Centre de pedagogia terapèutica Estel, Diputació de Barcelona i Departament d’Ensenyament</a:t>
            </a:r>
          </a:p>
          <a:p>
            <a:pPr algn="just">
              <a:spcBef>
                <a:spcPts val="600"/>
              </a:spcBef>
            </a:pPr>
            <a:r>
              <a:rPr lang="ca-ES" sz="1300" b="1" dirty="0" smtClean="0">
                <a:solidFill>
                  <a:srgbClr val="474343"/>
                </a:solidFill>
              </a:rPr>
              <a:t>Valoració i continuïtat </a:t>
            </a:r>
          </a:p>
          <a:p>
            <a:pPr algn="just"/>
            <a:r>
              <a:rPr lang="ca-ES" sz="1300" dirty="0" smtClean="0">
                <a:solidFill>
                  <a:srgbClr val="474343"/>
                </a:solidFill>
              </a:rPr>
              <a:t>Cada escola ha fet una anàlisi i valoració dels resultats obtinguts i de les causes o factors que han pogut influir en els mateixos.</a:t>
            </a:r>
          </a:p>
          <a:p>
            <a:pPr algn="just"/>
            <a:r>
              <a:rPr lang="ca-ES" sz="1300" dirty="0" smtClean="0">
                <a:solidFill>
                  <a:srgbClr val="474343"/>
                </a:solidFill>
              </a:rPr>
              <a:t>El progrés de cada escola ha estat diferent, tot i que en general s’ha observat progrés. La comparació de les puntuacions globals de les escoles entre l’avaluació inicial i la final representa una millora de 16 punts percentuals en els alumnes normatius i una reducció dels alumnes de risc. Malgrat les dificultats inherents d’un projecte d’aquestes característiques, del que representa canviar les pràctiques de les aules i el temps relativament curt d’aplicació, cal valorar positivament els resultats obtinguts i la millora experimentada en la competència lectora dels alumnes.</a:t>
            </a:r>
          </a:p>
          <a:p>
            <a:pPr algn="just"/>
            <a:r>
              <a:rPr lang="ca-ES" sz="1300" dirty="0" smtClean="0">
                <a:solidFill>
                  <a:srgbClr val="474343"/>
                </a:solidFill>
              </a:rPr>
              <a:t>De cara al curs 2015/16 s’incorporen: Escola Centre, Escorial, St. </a:t>
            </a:r>
            <a:r>
              <a:rPr lang="ca-ES" sz="1300" smtClean="0">
                <a:solidFill>
                  <a:srgbClr val="474343"/>
                </a:solidFill>
              </a:rPr>
              <a:t>Miquel i </a:t>
            </a:r>
            <a:r>
              <a:rPr lang="ca-ES" sz="1300" dirty="0" err="1" smtClean="0">
                <a:solidFill>
                  <a:srgbClr val="474343"/>
                </a:solidFill>
              </a:rPr>
              <a:t>Sentfores</a:t>
            </a:r>
            <a:r>
              <a:rPr lang="ca-ES" sz="1300" dirty="0" smtClean="0">
                <a:solidFill>
                  <a:srgbClr val="474343"/>
                </a:solidFill>
              </a:rPr>
              <a:t>.</a:t>
            </a:r>
          </a:p>
          <a:p>
            <a:pPr algn="just"/>
            <a:endParaRPr lang="ca-ES" sz="1300" dirty="0">
              <a:solidFill>
                <a:srgbClr val="474343"/>
              </a:solidFill>
            </a:endParaRPr>
          </a:p>
        </p:txBody>
      </p:sp>
      <p:sp>
        <p:nvSpPr>
          <p:cNvPr id="4" name="Rectangle 10"/>
          <p:cNvSpPr>
            <a:spLocks noGrp="1" noChangeArrowheads="1"/>
          </p:cNvSpPr>
          <p:nvPr>
            <p:ph type="ctrTitle"/>
          </p:nvPr>
        </p:nvSpPr>
        <p:spPr>
          <a:xfrm>
            <a:off x="0" y="0"/>
            <a:ext cx="12192000" cy="660400"/>
          </a:xfrm>
          <a:solidFill>
            <a:srgbClr val="660033"/>
          </a:solidFill>
        </p:spPr>
        <p:txBody>
          <a:bodyPr>
            <a:normAutofit fontScale="90000"/>
          </a:bodyPr>
          <a:lstStyle/>
          <a:p>
            <a:pPr eaLnBrk="1" fontAlgn="auto" hangingPunct="1">
              <a:spcAft>
                <a:spcPts val="0"/>
              </a:spcAft>
              <a:defRPr/>
            </a:pPr>
            <a:r>
              <a:rPr lang="ca-ES" sz="4800" dirty="0" smtClean="0">
                <a:solidFill>
                  <a:schemeClr val="accent1"/>
                </a:solidFill>
                <a:latin typeface="Calibri" pitchFamily="34" charset="0"/>
              </a:rPr>
              <a:t/>
            </a:r>
            <a:br>
              <a:rPr lang="ca-ES" sz="4800" dirty="0" smtClean="0">
                <a:solidFill>
                  <a:schemeClr val="accent1"/>
                </a:solidFill>
                <a:latin typeface="Calibri" pitchFamily="34" charset="0"/>
              </a:rPr>
            </a:br>
            <a:r>
              <a:rPr lang="ca-ES" sz="4800" dirty="0">
                <a:solidFill>
                  <a:schemeClr val="accent1"/>
                </a:solidFill>
                <a:latin typeface="Calibri" pitchFamily="34" charset="0"/>
              </a:rPr>
              <a:t/>
            </a:r>
            <a:br>
              <a:rPr lang="ca-ES" sz="4800" dirty="0">
                <a:solidFill>
                  <a:schemeClr val="accent1"/>
                </a:solidFill>
                <a:latin typeface="Calibri" pitchFamily="34" charset="0"/>
              </a:rPr>
            </a:br>
            <a:endParaRPr lang="es-ES" sz="4800" dirty="0">
              <a:solidFill>
                <a:schemeClr val="accent1"/>
              </a:solidFill>
              <a:latin typeface="Calibri" pitchFamily="34" charset="0"/>
            </a:endParaRPr>
          </a:p>
        </p:txBody>
      </p:sp>
      <p:pic>
        <p:nvPicPr>
          <p:cNvPr id="9" name="Imat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6185723"/>
            <a:ext cx="1943100" cy="511683"/>
          </a:xfrm>
          <a:prstGeom prst="rect">
            <a:avLst/>
          </a:prstGeom>
        </p:spPr>
      </p:pic>
      <p:sp>
        <p:nvSpPr>
          <p:cNvPr id="15" name="Rectangle arrodonit 14"/>
          <p:cNvSpPr/>
          <p:nvPr/>
        </p:nvSpPr>
        <p:spPr>
          <a:xfrm>
            <a:off x="620708" y="1054099"/>
            <a:ext cx="5969000" cy="360843"/>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1.2 Millora de la competència lectora</a:t>
            </a:r>
            <a:endParaRPr lang="ca-ES" sz="2000" b="1" dirty="0">
              <a:solidFill>
                <a:srgbClr val="660033"/>
              </a:solidFill>
            </a:endParaRPr>
          </a:p>
        </p:txBody>
      </p:sp>
      <p:sp>
        <p:nvSpPr>
          <p:cNvPr id="39" name="Rectangle arrodonit 38">
            <a:hlinkClick r:id="rId3" action="ppaction://hlinksldjump"/>
          </p:cNvPr>
          <p:cNvSpPr/>
          <p:nvPr/>
        </p:nvSpPr>
        <p:spPr>
          <a:xfrm>
            <a:off x="190500" y="128979"/>
            <a:ext cx="49276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 Projectes </a:t>
            </a:r>
            <a:r>
              <a:rPr lang="ca-ES" sz="2000" b="1" dirty="0">
                <a:solidFill>
                  <a:srgbClr val="660033"/>
                </a:solidFill>
              </a:rPr>
              <a:t>de suport als centres educatius</a:t>
            </a:r>
          </a:p>
        </p:txBody>
      </p:sp>
      <p:sp>
        <p:nvSpPr>
          <p:cNvPr id="13" name="QuadreDeText 12"/>
          <p:cNvSpPr txBox="1"/>
          <p:nvPr/>
        </p:nvSpPr>
        <p:spPr>
          <a:xfrm>
            <a:off x="11290300" y="6550979"/>
            <a:ext cx="901700" cy="261610"/>
          </a:xfrm>
          <a:prstGeom prst="rect">
            <a:avLst/>
          </a:prstGeom>
          <a:noFill/>
        </p:spPr>
        <p:txBody>
          <a:bodyPr wrap="square" rtlCol="0">
            <a:spAutoFit/>
          </a:bodyPr>
          <a:lstStyle/>
          <a:p>
            <a:pPr algn="r"/>
            <a:r>
              <a:rPr lang="ca-ES" sz="1100" dirty="0" smtClean="0">
                <a:solidFill>
                  <a:srgbClr val="474343"/>
                </a:solidFill>
              </a:rPr>
              <a:t>Pg. 11/41</a:t>
            </a:r>
            <a:endParaRPr lang="ca-ES" sz="1100" dirty="0">
              <a:solidFill>
                <a:srgbClr val="474343"/>
              </a:solidFill>
            </a:endParaRPr>
          </a:p>
        </p:txBody>
      </p:sp>
      <p:pic>
        <p:nvPicPr>
          <p:cNvPr id="14" name="Imat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7600" y="6154348"/>
            <a:ext cx="1384300" cy="625231"/>
          </a:xfrm>
          <a:prstGeom prst="rect">
            <a:avLst/>
          </a:prstGeom>
        </p:spPr>
      </p:pic>
      <p:sp>
        <p:nvSpPr>
          <p:cNvPr id="11" name="Rectangle arrodonit 10">
            <a:hlinkClick r:id="rId3" action="ppaction://hlinksldjump"/>
          </p:cNvPr>
          <p:cNvSpPr/>
          <p:nvPr/>
        </p:nvSpPr>
        <p:spPr>
          <a:xfrm>
            <a:off x="190500" y="128979"/>
            <a:ext cx="51054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 Projectes </a:t>
            </a:r>
            <a:r>
              <a:rPr lang="ca-ES" sz="2000" b="1" dirty="0">
                <a:solidFill>
                  <a:srgbClr val="660033"/>
                </a:solidFill>
              </a:rPr>
              <a:t>de suport als centres educatius</a:t>
            </a:r>
          </a:p>
        </p:txBody>
      </p:sp>
      <p:sp>
        <p:nvSpPr>
          <p:cNvPr id="12" name="Fletxa corbada cap amunt 11">
            <a:hlinkClick r:id="rId3" action="ppaction://hlinksldjump"/>
          </p:cNvPr>
          <p:cNvSpPr/>
          <p:nvPr/>
        </p:nvSpPr>
        <p:spPr>
          <a:xfrm rot="15868668">
            <a:off x="4942048" y="163234"/>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16" name="Rectangle 10"/>
          <p:cNvSpPr txBox="1">
            <a:spLocks noChangeArrowheads="1"/>
          </p:cNvSpPr>
          <p:nvPr/>
        </p:nvSpPr>
        <p:spPr>
          <a:xfrm>
            <a:off x="8013700" y="-7457"/>
            <a:ext cx="4178300" cy="664228"/>
          </a:xfrm>
          <a:prstGeom prst="rect">
            <a:avLst/>
          </a:prstGeom>
          <a:solidFill>
            <a:srgbClr val="6600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sp>
        <p:nvSpPr>
          <p:cNvPr id="17" name="Rectangle arrodonit 16">
            <a:hlinkClick r:id="rId3" action="ppaction://hlinksldjump"/>
          </p:cNvPr>
          <p:cNvSpPr/>
          <p:nvPr/>
        </p:nvSpPr>
        <p:spPr>
          <a:xfrm>
            <a:off x="190500" y="128979"/>
            <a:ext cx="66294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 Projectes relacionats amb la millora de l’èxit educatiu</a:t>
            </a:r>
            <a:endParaRPr lang="ca-ES" sz="2000" b="1" dirty="0">
              <a:solidFill>
                <a:srgbClr val="660033"/>
              </a:solidFill>
            </a:endParaRPr>
          </a:p>
        </p:txBody>
      </p:sp>
      <p:sp>
        <p:nvSpPr>
          <p:cNvPr id="18" name="Fletxa corbada cap amunt 17">
            <a:hlinkClick r:id="rId3" action="ppaction://hlinksldjump"/>
          </p:cNvPr>
          <p:cNvSpPr/>
          <p:nvPr/>
        </p:nvSpPr>
        <p:spPr>
          <a:xfrm rot="15868668">
            <a:off x="6426155" y="161983"/>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19" name="Rectangle arrodonit 18">
            <a:hlinkClick r:id="rId5"/>
          </p:cNvPr>
          <p:cNvSpPr/>
          <p:nvPr/>
        </p:nvSpPr>
        <p:spPr>
          <a:xfrm>
            <a:off x="9448800" y="1047506"/>
            <a:ext cx="2058992" cy="323362"/>
          </a:xfrm>
          <a:prstGeom prst="roundRect">
            <a:avLst/>
          </a:prstGeom>
          <a:solidFill>
            <a:schemeClr val="accent3">
              <a:lumMod val="60000"/>
              <a:lumOff val="4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smtClean="0">
                <a:solidFill>
                  <a:schemeClr val="accent1">
                    <a:lumMod val="75000"/>
                  </a:schemeClr>
                </a:solidFill>
              </a:rPr>
              <a:t>Més informació a la web</a:t>
            </a:r>
            <a:endParaRPr lang="ca-ES" sz="1400" dirty="0">
              <a:solidFill>
                <a:schemeClr val="accent1">
                  <a:lumMod val="75000"/>
                </a:schemeClr>
              </a:solidFill>
            </a:endParaRPr>
          </a:p>
        </p:txBody>
      </p:sp>
      <p:pic>
        <p:nvPicPr>
          <p:cNvPr id="20" name="Imatge 19"/>
          <p:cNvPicPr>
            <a:picLocks noChangeAspect="1"/>
          </p:cNvPicPr>
          <p:nvPr/>
        </p:nvPicPr>
        <p:blipFill rotWithShape="1">
          <a:blip r:embed="rId6" cstate="print">
            <a:extLst>
              <a:ext uri="{28A0092B-C50C-407E-A947-70E740481C1C}">
                <a14:useLocalDpi xmlns:a14="http://schemas.microsoft.com/office/drawing/2010/main" val="0"/>
              </a:ext>
            </a:extLst>
          </a:blip>
          <a:srcRect t="6748" b="25759"/>
          <a:stretch/>
        </p:blipFill>
        <p:spPr>
          <a:xfrm>
            <a:off x="7349535" y="802216"/>
            <a:ext cx="1364587" cy="604242"/>
          </a:xfrm>
          <a:prstGeom prst="rect">
            <a:avLst/>
          </a:prstGeom>
        </p:spPr>
      </p:pic>
    </p:spTree>
    <p:extLst>
      <p:ext uri="{BB962C8B-B14F-4D97-AF65-F5344CB8AC3E}">
        <p14:creationId xmlns:p14="http://schemas.microsoft.com/office/powerpoint/2010/main" val="1321808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arrodonit 39"/>
          <p:cNvSpPr/>
          <p:nvPr/>
        </p:nvSpPr>
        <p:spPr>
          <a:xfrm>
            <a:off x="990600" y="1199213"/>
            <a:ext cx="10477500" cy="4857234"/>
          </a:xfrm>
          <a:prstGeom prst="roundRect">
            <a:avLst/>
          </a:prstGeom>
          <a:solidFill>
            <a:schemeClr val="bg1"/>
          </a:solidFill>
          <a:ln cap="rnd">
            <a:solidFill>
              <a:srgbClr val="660033"/>
            </a:solidFill>
            <a:round/>
          </a:ln>
        </p:spPr>
        <p:style>
          <a:lnRef idx="2">
            <a:schemeClr val="accent1">
              <a:shade val="50000"/>
            </a:schemeClr>
          </a:lnRef>
          <a:fillRef idx="1">
            <a:schemeClr val="accent1"/>
          </a:fillRef>
          <a:effectRef idx="0">
            <a:schemeClr val="accent1"/>
          </a:effectRef>
          <a:fontRef idx="minor">
            <a:schemeClr val="lt1"/>
          </a:fontRef>
        </p:style>
        <p:txBody>
          <a:bodyPr tIns="108000" bIns="36000" numCol="2" spcCol="180000" rtlCol="0" anchor="t" anchorCtr="0"/>
          <a:lstStyle/>
          <a:p>
            <a:pPr algn="just"/>
            <a:r>
              <a:rPr lang="ca-ES" sz="1350" b="1" dirty="0" smtClean="0">
                <a:solidFill>
                  <a:srgbClr val="474343"/>
                </a:solidFill>
              </a:rPr>
              <a:t>Breu descripció</a:t>
            </a:r>
          </a:p>
          <a:p>
            <a:pPr algn="just"/>
            <a:r>
              <a:rPr lang="ca-ES" sz="1350" dirty="0">
                <a:solidFill>
                  <a:srgbClr val="474343"/>
                </a:solidFill>
              </a:rPr>
              <a:t>El </a:t>
            </a:r>
            <a:r>
              <a:rPr lang="ca-ES" sz="1350" dirty="0" smtClean="0">
                <a:solidFill>
                  <a:srgbClr val="474343"/>
                </a:solidFill>
              </a:rPr>
              <a:t>projecte ofereix </a:t>
            </a:r>
            <a:r>
              <a:rPr lang="ca-ES" sz="1350" dirty="0">
                <a:solidFill>
                  <a:srgbClr val="474343"/>
                </a:solidFill>
              </a:rPr>
              <a:t>als alumnes de 4t d’ESO, i en alguns casos a alumnes de 3r d'ESO, l’opció de realitzar unes hores setmanals de pràctiques laborals en alguna empresa de la ciutat. Aquestes pràctiques són en horari escolar i abarquen un mínim de 6 hores i un màxim de 10, segons acords entre el centre educatiu i el centre </a:t>
            </a:r>
            <a:r>
              <a:rPr lang="ca-ES" sz="1350" dirty="0" smtClean="0">
                <a:solidFill>
                  <a:srgbClr val="474343"/>
                </a:solidFill>
              </a:rPr>
              <a:t>col·laborador. </a:t>
            </a:r>
            <a:endParaRPr lang="ca-ES" sz="1350" dirty="0">
              <a:solidFill>
                <a:srgbClr val="474343"/>
              </a:solidFill>
            </a:endParaRPr>
          </a:p>
          <a:p>
            <a:pPr algn="just">
              <a:spcBef>
                <a:spcPts val="600"/>
              </a:spcBef>
            </a:pPr>
            <a:r>
              <a:rPr lang="ca-ES" sz="1350" b="1" dirty="0" smtClean="0">
                <a:solidFill>
                  <a:srgbClr val="474343"/>
                </a:solidFill>
              </a:rPr>
              <a:t>Objectius</a:t>
            </a:r>
            <a:endParaRPr lang="ca-ES" sz="1350" dirty="0">
              <a:solidFill>
                <a:srgbClr val="474343"/>
              </a:solidFill>
            </a:endParaRPr>
          </a:p>
          <a:p>
            <a:r>
              <a:rPr lang="ca-ES" sz="1350" dirty="0">
                <a:solidFill>
                  <a:srgbClr val="474343"/>
                </a:solidFill>
              </a:rPr>
              <a:t>Contribuir a l’assoliment d’objectius general d’etapa per part dels alumnes participants, per tal de capacitar-los per a:</a:t>
            </a:r>
          </a:p>
          <a:p>
            <a:pPr marL="285750" indent="-285750">
              <a:buFont typeface="Arial" panose="020B0604020202020204" pitchFamily="34" charset="0"/>
              <a:buChar char="•"/>
            </a:pPr>
            <a:r>
              <a:rPr lang="ca-ES" sz="1350" dirty="0">
                <a:solidFill>
                  <a:srgbClr val="474343"/>
                </a:solidFill>
              </a:rPr>
              <a:t>Poder seguir ensenyaments reglats</a:t>
            </a:r>
          </a:p>
          <a:p>
            <a:pPr marL="285750" indent="-285750">
              <a:buFont typeface="Arial" panose="020B0604020202020204" pitchFamily="34" charset="0"/>
              <a:buChar char="•"/>
            </a:pPr>
            <a:r>
              <a:rPr lang="ca-ES" sz="1350" dirty="0">
                <a:solidFill>
                  <a:srgbClr val="474343"/>
                </a:solidFill>
              </a:rPr>
              <a:t>Incorporar-se al món laboral amb unes condicions adequades de maduresa</a:t>
            </a:r>
          </a:p>
          <a:p>
            <a:pPr marL="285750" indent="-285750">
              <a:buFont typeface="Arial" panose="020B0604020202020204" pitchFamily="34" charset="0"/>
              <a:buChar char="•"/>
            </a:pPr>
            <a:r>
              <a:rPr lang="ca-ES" sz="1350" dirty="0">
                <a:solidFill>
                  <a:srgbClr val="474343"/>
                </a:solidFill>
              </a:rPr>
              <a:t>Prevenir l’absentisme escolar</a:t>
            </a:r>
          </a:p>
          <a:p>
            <a:pPr marL="285750" indent="-285750">
              <a:buFont typeface="Arial" panose="020B0604020202020204" pitchFamily="34" charset="0"/>
              <a:buChar char="•"/>
            </a:pPr>
            <a:r>
              <a:rPr lang="ca-ES" sz="1350" dirty="0">
                <a:solidFill>
                  <a:srgbClr val="474343"/>
                </a:solidFill>
              </a:rPr>
              <a:t>Disminuir la taxa de fracàs escolar.</a:t>
            </a:r>
          </a:p>
          <a:p>
            <a:pPr algn="just">
              <a:spcBef>
                <a:spcPts val="600"/>
              </a:spcBef>
            </a:pPr>
            <a:r>
              <a:rPr lang="ca-ES" sz="1350" b="1" dirty="0" smtClean="0">
                <a:solidFill>
                  <a:srgbClr val="474343"/>
                </a:solidFill>
              </a:rPr>
              <a:t>Destinataris</a:t>
            </a:r>
          </a:p>
          <a:p>
            <a:pPr algn="just"/>
            <a:r>
              <a:rPr lang="pt-BR" sz="1350" dirty="0" err="1">
                <a:solidFill>
                  <a:srgbClr val="474343"/>
                </a:solidFill>
              </a:rPr>
              <a:t>Alumnes</a:t>
            </a:r>
            <a:r>
              <a:rPr lang="pt-BR" sz="1350" dirty="0">
                <a:solidFill>
                  <a:srgbClr val="474343"/>
                </a:solidFill>
              </a:rPr>
              <a:t> de 3r i 4rt </a:t>
            </a:r>
            <a:r>
              <a:rPr lang="pt-BR" sz="1350" dirty="0" smtClean="0">
                <a:solidFill>
                  <a:srgbClr val="474343"/>
                </a:solidFill>
              </a:rPr>
              <a:t>d'ESO</a:t>
            </a:r>
          </a:p>
          <a:p>
            <a:pPr algn="just">
              <a:spcBef>
                <a:spcPts val="600"/>
              </a:spcBef>
            </a:pPr>
            <a:r>
              <a:rPr lang="ca-ES" sz="1350" b="1" dirty="0" smtClean="0">
                <a:solidFill>
                  <a:srgbClr val="474343"/>
                </a:solidFill>
              </a:rPr>
              <a:t>Nombre d’alumnes participants al projecte</a:t>
            </a:r>
          </a:p>
          <a:p>
            <a:pPr algn="just"/>
            <a:r>
              <a:rPr lang="ca-ES" sz="1350" dirty="0" smtClean="0">
                <a:solidFill>
                  <a:srgbClr val="474343"/>
                </a:solidFill>
              </a:rPr>
              <a:t>62 alumnes</a:t>
            </a:r>
          </a:p>
          <a:p>
            <a:pPr algn="just">
              <a:spcBef>
                <a:spcPts val="600"/>
              </a:spcBef>
            </a:pPr>
            <a:r>
              <a:rPr lang="ca-ES" sz="1350" b="1" dirty="0" smtClean="0">
                <a:solidFill>
                  <a:srgbClr val="474343"/>
                </a:solidFill>
              </a:rPr>
              <a:t>Centres educatius participants</a:t>
            </a:r>
          </a:p>
          <a:p>
            <a:r>
              <a:rPr lang="it-IT" sz="1350" dirty="0" err="1">
                <a:solidFill>
                  <a:srgbClr val="474343"/>
                </a:solidFill>
              </a:rPr>
              <a:t>Institut</a:t>
            </a:r>
            <a:r>
              <a:rPr lang="it-IT" sz="1350" dirty="0">
                <a:solidFill>
                  <a:srgbClr val="474343"/>
                </a:solidFill>
              </a:rPr>
              <a:t> </a:t>
            </a:r>
            <a:r>
              <a:rPr lang="it-IT" sz="1350" dirty="0" err="1">
                <a:solidFill>
                  <a:srgbClr val="474343"/>
                </a:solidFill>
              </a:rPr>
              <a:t>Jaume</a:t>
            </a:r>
            <a:r>
              <a:rPr lang="it-IT" sz="1350" dirty="0">
                <a:solidFill>
                  <a:srgbClr val="474343"/>
                </a:solidFill>
              </a:rPr>
              <a:t> </a:t>
            </a:r>
            <a:r>
              <a:rPr lang="it-IT" sz="1350" dirty="0" smtClean="0">
                <a:solidFill>
                  <a:srgbClr val="474343"/>
                </a:solidFill>
              </a:rPr>
              <a:t>Callís, </a:t>
            </a:r>
            <a:r>
              <a:rPr lang="it-IT" sz="1350" dirty="0" err="1" smtClean="0">
                <a:solidFill>
                  <a:srgbClr val="474343"/>
                </a:solidFill>
              </a:rPr>
              <a:t>Institut</a:t>
            </a:r>
            <a:r>
              <a:rPr lang="it-IT" sz="1350" dirty="0" smtClean="0">
                <a:solidFill>
                  <a:srgbClr val="474343"/>
                </a:solidFill>
              </a:rPr>
              <a:t> </a:t>
            </a:r>
            <a:r>
              <a:rPr lang="it-IT" sz="1350" dirty="0">
                <a:solidFill>
                  <a:srgbClr val="474343"/>
                </a:solidFill>
              </a:rPr>
              <a:t>La </a:t>
            </a:r>
            <a:r>
              <a:rPr lang="it-IT" sz="1350" dirty="0" smtClean="0">
                <a:solidFill>
                  <a:srgbClr val="474343"/>
                </a:solidFill>
              </a:rPr>
              <a:t>Plana, </a:t>
            </a:r>
            <a:r>
              <a:rPr lang="it-IT" sz="1350" dirty="0" err="1" smtClean="0">
                <a:solidFill>
                  <a:srgbClr val="474343"/>
                </a:solidFill>
              </a:rPr>
              <a:t>Institut</a:t>
            </a:r>
            <a:r>
              <a:rPr lang="it-IT" sz="1350" dirty="0" smtClean="0">
                <a:solidFill>
                  <a:srgbClr val="474343"/>
                </a:solidFill>
              </a:rPr>
              <a:t> </a:t>
            </a:r>
            <a:r>
              <a:rPr lang="it-IT" sz="1350" dirty="0">
                <a:solidFill>
                  <a:srgbClr val="474343"/>
                </a:solidFill>
              </a:rPr>
              <a:t>de </a:t>
            </a:r>
            <a:r>
              <a:rPr lang="it-IT" sz="1350" dirty="0" smtClean="0">
                <a:solidFill>
                  <a:srgbClr val="474343"/>
                </a:solidFill>
              </a:rPr>
              <a:t>Vic, </a:t>
            </a:r>
            <a:r>
              <a:rPr lang="it-IT" sz="1350" dirty="0" err="1" smtClean="0">
                <a:solidFill>
                  <a:srgbClr val="474343"/>
                </a:solidFill>
              </a:rPr>
              <a:t>Col·legi</a:t>
            </a:r>
            <a:r>
              <a:rPr lang="it-IT" sz="1350" dirty="0" smtClean="0">
                <a:solidFill>
                  <a:srgbClr val="474343"/>
                </a:solidFill>
              </a:rPr>
              <a:t> </a:t>
            </a:r>
            <a:r>
              <a:rPr lang="it-IT" sz="1350" dirty="0" err="1" smtClean="0">
                <a:solidFill>
                  <a:srgbClr val="474343"/>
                </a:solidFill>
              </a:rPr>
              <a:t>Escorial</a:t>
            </a:r>
            <a:r>
              <a:rPr lang="it-IT" sz="1350" dirty="0" smtClean="0">
                <a:solidFill>
                  <a:srgbClr val="474343"/>
                </a:solidFill>
              </a:rPr>
              <a:t>, </a:t>
            </a:r>
            <a:r>
              <a:rPr lang="it-IT" sz="1350" dirty="0" err="1" smtClean="0">
                <a:solidFill>
                  <a:srgbClr val="474343"/>
                </a:solidFill>
              </a:rPr>
              <a:t>Col·legi</a:t>
            </a:r>
            <a:r>
              <a:rPr lang="it-IT" sz="1350" dirty="0" smtClean="0">
                <a:solidFill>
                  <a:srgbClr val="474343"/>
                </a:solidFill>
              </a:rPr>
              <a:t> </a:t>
            </a:r>
            <a:r>
              <a:rPr lang="it-IT" sz="1350" dirty="0">
                <a:solidFill>
                  <a:srgbClr val="474343"/>
                </a:solidFill>
              </a:rPr>
              <a:t>Pare </a:t>
            </a:r>
            <a:r>
              <a:rPr lang="it-IT" sz="1350" dirty="0" err="1" smtClean="0">
                <a:solidFill>
                  <a:srgbClr val="474343"/>
                </a:solidFill>
              </a:rPr>
              <a:t>Coll</a:t>
            </a:r>
            <a:r>
              <a:rPr lang="it-IT" sz="1350" dirty="0" smtClean="0">
                <a:solidFill>
                  <a:srgbClr val="474343"/>
                </a:solidFill>
              </a:rPr>
              <a:t> – </a:t>
            </a:r>
            <a:r>
              <a:rPr lang="it-IT" sz="1350" dirty="0" err="1" smtClean="0">
                <a:solidFill>
                  <a:srgbClr val="474343"/>
                </a:solidFill>
              </a:rPr>
              <a:t>Fedac</a:t>
            </a:r>
            <a:r>
              <a:rPr lang="it-IT" sz="1350" dirty="0" smtClean="0">
                <a:solidFill>
                  <a:srgbClr val="474343"/>
                </a:solidFill>
              </a:rPr>
              <a:t> Vic, </a:t>
            </a:r>
            <a:r>
              <a:rPr lang="it-IT" sz="1350" dirty="0" err="1" smtClean="0">
                <a:solidFill>
                  <a:srgbClr val="474343"/>
                </a:solidFill>
              </a:rPr>
              <a:t>Col·legi</a:t>
            </a:r>
            <a:r>
              <a:rPr lang="it-IT" sz="1350" dirty="0" smtClean="0">
                <a:solidFill>
                  <a:srgbClr val="474343"/>
                </a:solidFill>
              </a:rPr>
              <a:t> </a:t>
            </a:r>
            <a:r>
              <a:rPr lang="it-IT" sz="1350" dirty="0" err="1">
                <a:solidFill>
                  <a:srgbClr val="474343"/>
                </a:solidFill>
              </a:rPr>
              <a:t>Sagrat</a:t>
            </a:r>
            <a:r>
              <a:rPr lang="it-IT" sz="1350" dirty="0">
                <a:solidFill>
                  <a:srgbClr val="474343"/>
                </a:solidFill>
              </a:rPr>
              <a:t> </a:t>
            </a:r>
            <a:r>
              <a:rPr lang="it-IT" sz="1350" dirty="0" err="1" smtClean="0">
                <a:solidFill>
                  <a:srgbClr val="474343"/>
                </a:solidFill>
              </a:rPr>
              <a:t>Cor</a:t>
            </a:r>
            <a:r>
              <a:rPr lang="it-IT" sz="1350" dirty="0" smtClean="0">
                <a:solidFill>
                  <a:srgbClr val="474343"/>
                </a:solidFill>
              </a:rPr>
              <a:t> i </a:t>
            </a:r>
            <a:r>
              <a:rPr lang="it-IT" sz="1350" dirty="0" err="1" smtClean="0">
                <a:solidFill>
                  <a:srgbClr val="474343"/>
                </a:solidFill>
              </a:rPr>
              <a:t>Col·legi</a:t>
            </a:r>
            <a:r>
              <a:rPr lang="it-IT" sz="1350" dirty="0" smtClean="0">
                <a:solidFill>
                  <a:srgbClr val="474343"/>
                </a:solidFill>
              </a:rPr>
              <a:t> </a:t>
            </a:r>
            <a:r>
              <a:rPr lang="it-IT" sz="1350" dirty="0" err="1">
                <a:solidFill>
                  <a:srgbClr val="474343"/>
                </a:solidFill>
              </a:rPr>
              <a:t>Sant</a:t>
            </a:r>
            <a:r>
              <a:rPr lang="it-IT" sz="1350" dirty="0">
                <a:solidFill>
                  <a:srgbClr val="474343"/>
                </a:solidFill>
              </a:rPr>
              <a:t> Miquel</a:t>
            </a:r>
          </a:p>
          <a:p>
            <a:pPr algn="just">
              <a:spcBef>
                <a:spcPts val="600"/>
              </a:spcBef>
            </a:pPr>
            <a:r>
              <a:rPr lang="ca-ES" sz="1350" b="1" dirty="0" smtClean="0">
                <a:solidFill>
                  <a:srgbClr val="474343"/>
                </a:solidFill>
              </a:rPr>
              <a:t>Entitats implicades</a:t>
            </a:r>
            <a:endParaRPr lang="ca-ES" sz="1350" b="1" dirty="0">
              <a:solidFill>
                <a:srgbClr val="474343"/>
              </a:solidFill>
            </a:endParaRPr>
          </a:p>
          <a:p>
            <a:pPr lvl="0" algn="just"/>
            <a:r>
              <a:rPr lang="ca-ES" sz="1350" dirty="0">
                <a:solidFill>
                  <a:srgbClr val="474343"/>
                </a:solidFill>
              </a:rPr>
              <a:t>Empreses i </a:t>
            </a:r>
            <a:r>
              <a:rPr lang="ca-ES" sz="1350" dirty="0" smtClean="0">
                <a:solidFill>
                  <a:srgbClr val="474343"/>
                </a:solidFill>
              </a:rPr>
              <a:t>comerços </a:t>
            </a:r>
            <a:r>
              <a:rPr lang="ca-ES" sz="1350" dirty="0">
                <a:solidFill>
                  <a:srgbClr val="474343"/>
                </a:solidFill>
              </a:rPr>
              <a:t>de la ciutat de </a:t>
            </a:r>
            <a:r>
              <a:rPr lang="ca-ES" sz="1350" dirty="0" smtClean="0">
                <a:solidFill>
                  <a:srgbClr val="474343"/>
                </a:solidFill>
              </a:rPr>
              <a:t>Vic, Departament d’Ensenyament</a:t>
            </a:r>
          </a:p>
          <a:p>
            <a:pPr lvl="0" algn="just">
              <a:spcBef>
                <a:spcPts val="600"/>
              </a:spcBef>
            </a:pPr>
            <a:r>
              <a:rPr lang="ca-ES" sz="1350" b="1" dirty="0" smtClean="0">
                <a:solidFill>
                  <a:srgbClr val="474343"/>
                </a:solidFill>
              </a:rPr>
              <a:t>Observacions i continuïtat</a:t>
            </a:r>
          </a:p>
          <a:p>
            <a:pPr lvl="0" algn="just"/>
            <a:r>
              <a:rPr lang="ca-ES" sz="1350" dirty="0" smtClean="0">
                <a:solidFill>
                  <a:srgbClr val="474343"/>
                </a:solidFill>
              </a:rPr>
              <a:t>La valoració del centres vers el projecte és positiva, en tant que ofereix la possibilitat de conèixer l’entorn laboral, així com és una oportunitat perquè els alumnes amb dificultats per acreditar la ESO, acabin l’etapa amb aquesta acreditació.</a:t>
            </a:r>
          </a:p>
          <a:p>
            <a:pPr lvl="0" algn="just"/>
            <a:r>
              <a:rPr lang="ca-ES" sz="1350" dirty="0">
                <a:solidFill>
                  <a:srgbClr val="474343"/>
                </a:solidFill>
              </a:rPr>
              <a:t>Durant aquest curs 2014/15, hem estat treballant en una reorientació del projecte, amb la finalitat d’incorporar el treball per competències bàsiques i transversal, que ajudin al jove a detectar i posar en pràctica les pròpies capacitats, habilitats i destreses. La </a:t>
            </a:r>
            <a:r>
              <a:rPr lang="ca-ES" sz="1350" dirty="0" smtClean="0">
                <a:solidFill>
                  <a:srgbClr val="474343"/>
                </a:solidFill>
              </a:rPr>
              <a:t>reorientació del projecte ha tingut bona acollida. De </a:t>
            </a:r>
            <a:r>
              <a:rPr lang="ca-ES" sz="1350" dirty="0">
                <a:solidFill>
                  <a:srgbClr val="474343"/>
                </a:solidFill>
              </a:rPr>
              <a:t>cara al curs 2015/16 es preveu implementar </a:t>
            </a:r>
            <a:r>
              <a:rPr lang="ca-ES" sz="1350" dirty="0" smtClean="0">
                <a:solidFill>
                  <a:srgbClr val="474343"/>
                </a:solidFill>
              </a:rPr>
              <a:t>aquesta prova </a:t>
            </a:r>
            <a:r>
              <a:rPr lang="ca-ES" sz="1350" dirty="0">
                <a:solidFill>
                  <a:srgbClr val="474343"/>
                </a:solidFill>
              </a:rPr>
              <a:t>pilot, </a:t>
            </a:r>
            <a:r>
              <a:rPr lang="ca-ES" sz="1350" dirty="0" smtClean="0">
                <a:solidFill>
                  <a:srgbClr val="474343"/>
                </a:solidFill>
              </a:rPr>
              <a:t>al col·legi Sagrat Cor, Pare Coll i Escorial i</a:t>
            </a:r>
            <a:r>
              <a:rPr lang="ca-ES" sz="1350" dirty="0">
                <a:solidFill>
                  <a:srgbClr val="474343"/>
                </a:solidFill>
              </a:rPr>
              <a:t>, pel que fa a la resta de centres, es continuarà amb el mateix model dut a terme fins el moment.</a:t>
            </a:r>
          </a:p>
        </p:txBody>
      </p:sp>
      <p:sp>
        <p:nvSpPr>
          <p:cNvPr id="4" name="Rectangle 10"/>
          <p:cNvSpPr>
            <a:spLocks noGrp="1" noChangeArrowheads="1"/>
          </p:cNvSpPr>
          <p:nvPr>
            <p:ph type="ctrTitle"/>
          </p:nvPr>
        </p:nvSpPr>
        <p:spPr>
          <a:xfrm>
            <a:off x="0" y="0"/>
            <a:ext cx="12192000" cy="660400"/>
          </a:xfrm>
          <a:solidFill>
            <a:srgbClr val="660033"/>
          </a:solidFill>
        </p:spPr>
        <p:txBody>
          <a:bodyPr>
            <a:normAutofit fontScale="90000"/>
          </a:bodyPr>
          <a:lstStyle/>
          <a:p>
            <a:pPr eaLnBrk="1" fontAlgn="auto" hangingPunct="1">
              <a:spcAft>
                <a:spcPts val="0"/>
              </a:spcAft>
              <a:defRPr/>
            </a:pPr>
            <a:r>
              <a:rPr lang="ca-ES" sz="4800" smtClean="0">
                <a:solidFill>
                  <a:schemeClr val="accent1"/>
                </a:solidFill>
                <a:latin typeface="Calibri" pitchFamily="34" charset="0"/>
              </a:rPr>
              <a:t/>
            </a:r>
            <a:br>
              <a:rPr lang="ca-ES" sz="4800" smtClean="0">
                <a:solidFill>
                  <a:schemeClr val="accent1"/>
                </a:solidFill>
                <a:latin typeface="Calibri" pitchFamily="34" charset="0"/>
              </a:rPr>
            </a:br>
            <a:r>
              <a:rPr lang="ca-ES" sz="4800" smtClean="0">
                <a:solidFill>
                  <a:schemeClr val="accent1"/>
                </a:solidFill>
                <a:latin typeface="Calibri" pitchFamily="34" charset="0"/>
              </a:rPr>
              <a:t/>
            </a:r>
            <a:br>
              <a:rPr lang="ca-ES" sz="4800" smtClean="0">
                <a:solidFill>
                  <a:schemeClr val="accent1"/>
                </a:solidFill>
                <a:latin typeface="Calibri" pitchFamily="34" charset="0"/>
              </a:rPr>
            </a:br>
            <a:endParaRPr lang="es-ES" sz="4800" dirty="0">
              <a:solidFill>
                <a:schemeClr val="accent1"/>
              </a:solidFill>
              <a:latin typeface="Calibri" pitchFamily="34" charset="0"/>
            </a:endParaRPr>
          </a:p>
        </p:txBody>
      </p:sp>
      <p:pic>
        <p:nvPicPr>
          <p:cNvPr id="9" name="Imat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6185723"/>
            <a:ext cx="1943100" cy="511683"/>
          </a:xfrm>
          <a:prstGeom prst="rect">
            <a:avLst/>
          </a:prstGeom>
        </p:spPr>
      </p:pic>
      <p:sp>
        <p:nvSpPr>
          <p:cNvPr id="15" name="Rectangle arrodonit 14"/>
          <p:cNvSpPr/>
          <p:nvPr/>
        </p:nvSpPr>
        <p:spPr>
          <a:xfrm>
            <a:off x="620708" y="1054099"/>
            <a:ext cx="5969000" cy="360843"/>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1.3 Punt de partida</a:t>
            </a:r>
            <a:endParaRPr lang="ca-ES" sz="2000" b="1" dirty="0">
              <a:solidFill>
                <a:srgbClr val="660033"/>
              </a:solidFill>
            </a:endParaRPr>
          </a:p>
        </p:txBody>
      </p:sp>
      <p:sp>
        <p:nvSpPr>
          <p:cNvPr id="39" name="Rectangle arrodonit 38">
            <a:hlinkClick r:id="rId3" action="ppaction://hlinksldjump"/>
          </p:cNvPr>
          <p:cNvSpPr/>
          <p:nvPr/>
        </p:nvSpPr>
        <p:spPr>
          <a:xfrm>
            <a:off x="190500" y="128979"/>
            <a:ext cx="49276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 Projectes </a:t>
            </a:r>
            <a:r>
              <a:rPr lang="ca-ES" sz="2000" b="1" dirty="0">
                <a:solidFill>
                  <a:srgbClr val="660033"/>
                </a:solidFill>
              </a:rPr>
              <a:t>de suport als centres educatius</a:t>
            </a:r>
          </a:p>
        </p:txBody>
      </p:sp>
      <p:sp>
        <p:nvSpPr>
          <p:cNvPr id="13" name="QuadreDeText 12"/>
          <p:cNvSpPr txBox="1"/>
          <p:nvPr/>
        </p:nvSpPr>
        <p:spPr>
          <a:xfrm>
            <a:off x="11290300" y="6550979"/>
            <a:ext cx="901700" cy="261610"/>
          </a:xfrm>
          <a:prstGeom prst="rect">
            <a:avLst/>
          </a:prstGeom>
          <a:noFill/>
        </p:spPr>
        <p:txBody>
          <a:bodyPr wrap="square" rtlCol="0">
            <a:spAutoFit/>
          </a:bodyPr>
          <a:lstStyle/>
          <a:p>
            <a:pPr algn="r"/>
            <a:r>
              <a:rPr lang="ca-ES" sz="1100" dirty="0" smtClean="0">
                <a:solidFill>
                  <a:srgbClr val="474343"/>
                </a:solidFill>
              </a:rPr>
              <a:t>Pg. 12/41</a:t>
            </a:r>
            <a:endParaRPr lang="ca-ES" sz="1100" dirty="0">
              <a:solidFill>
                <a:srgbClr val="474343"/>
              </a:solidFill>
            </a:endParaRPr>
          </a:p>
        </p:txBody>
      </p:sp>
      <p:pic>
        <p:nvPicPr>
          <p:cNvPr id="14" name="Imat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7600" y="6154348"/>
            <a:ext cx="1384300" cy="625231"/>
          </a:xfrm>
          <a:prstGeom prst="rect">
            <a:avLst/>
          </a:prstGeom>
        </p:spPr>
      </p:pic>
      <p:sp>
        <p:nvSpPr>
          <p:cNvPr id="11" name="Rectangle arrodonit 10">
            <a:hlinkClick r:id="rId3" action="ppaction://hlinksldjump"/>
          </p:cNvPr>
          <p:cNvSpPr/>
          <p:nvPr/>
        </p:nvSpPr>
        <p:spPr>
          <a:xfrm>
            <a:off x="190500" y="128979"/>
            <a:ext cx="51054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 Projectes </a:t>
            </a:r>
            <a:r>
              <a:rPr lang="ca-ES" sz="2000" b="1" dirty="0">
                <a:solidFill>
                  <a:srgbClr val="660033"/>
                </a:solidFill>
              </a:rPr>
              <a:t>de suport als centres educatius</a:t>
            </a:r>
          </a:p>
        </p:txBody>
      </p:sp>
      <p:sp>
        <p:nvSpPr>
          <p:cNvPr id="12" name="Fletxa corbada cap amunt 11">
            <a:hlinkClick r:id="rId3" action="ppaction://hlinksldjump"/>
          </p:cNvPr>
          <p:cNvSpPr/>
          <p:nvPr/>
        </p:nvSpPr>
        <p:spPr>
          <a:xfrm rot="15868668">
            <a:off x="4942048" y="163234"/>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16" name="Rectangle 10"/>
          <p:cNvSpPr txBox="1">
            <a:spLocks noChangeArrowheads="1"/>
          </p:cNvSpPr>
          <p:nvPr/>
        </p:nvSpPr>
        <p:spPr>
          <a:xfrm>
            <a:off x="8013700" y="-7457"/>
            <a:ext cx="4178300" cy="664228"/>
          </a:xfrm>
          <a:prstGeom prst="rect">
            <a:avLst/>
          </a:prstGeom>
          <a:solidFill>
            <a:srgbClr val="6600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sp>
        <p:nvSpPr>
          <p:cNvPr id="18" name="Rectangle arrodonit 17">
            <a:hlinkClick r:id="rId3" action="ppaction://hlinksldjump"/>
          </p:cNvPr>
          <p:cNvSpPr/>
          <p:nvPr/>
        </p:nvSpPr>
        <p:spPr>
          <a:xfrm>
            <a:off x="190500" y="128979"/>
            <a:ext cx="66294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 Projectes relacionats amb la millora de l’èxit educatiu</a:t>
            </a:r>
            <a:endParaRPr lang="ca-ES" sz="2000" b="1" dirty="0">
              <a:solidFill>
                <a:srgbClr val="660033"/>
              </a:solidFill>
            </a:endParaRPr>
          </a:p>
        </p:txBody>
      </p:sp>
      <p:sp>
        <p:nvSpPr>
          <p:cNvPr id="19" name="Fletxa corbada cap amunt 18">
            <a:hlinkClick r:id="rId3" action="ppaction://hlinksldjump"/>
          </p:cNvPr>
          <p:cNvSpPr/>
          <p:nvPr/>
        </p:nvSpPr>
        <p:spPr>
          <a:xfrm rot="15868668">
            <a:off x="6426155" y="161983"/>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21" name="Rectangle arrodonit 20">
            <a:hlinkClick r:id="rId5"/>
          </p:cNvPr>
          <p:cNvSpPr/>
          <p:nvPr/>
        </p:nvSpPr>
        <p:spPr>
          <a:xfrm>
            <a:off x="9448800" y="1047506"/>
            <a:ext cx="2058992" cy="323362"/>
          </a:xfrm>
          <a:prstGeom prst="roundRect">
            <a:avLst/>
          </a:prstGeom>
          <a:solidFill>
            <a:schemeClr val="accent3">
              <a:lumMod val="60000"/>
              <a:lumOff val="4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smtClean="0">
                <a:solidFill>
                  <a:schemeClr val="accent1">
                    <a:lumMod val="75000"/>
                  </a:schemeClr>
                </a:solidFill>
              </a:rPr>
              <a:t>Més informació a la web</a:t>
            </a:r>
            <a:endParaRPr lang="ca-ES" sz="1400" dirty="0">
              <a:solidFill>
                <a:schemeClr val="accent1">
                  <a:lumMod val="75000"/>
                </a:schemeClr>
              </a:solidFill>
            </a:endParaRPr>
          </a:p>
        </p:txBody>
      </p:sp>
      <p:pic>
        <p:nvPicPr>
          <p:cNvPr id="22" name="Imatge 21"/>
          <p:cNvPicPr>
            <a:picLocks noChangeAspect="1"/>
          </p:cNvPicPr>
          <p:nvPr/>
        </p:nvPicPr>
        <p:blipFill rotWithShape="1">
          <a:blip r:embed="rId6" cstate="print">
            <a:extLst>
              <a:ext uri="{28A0092B-C50C-407E-A947-70E740481C1C}">
                <a14:useLocalDpi xmlns:a14="http://schemas.microsoft.com/office/drawing/2010/main" val="0"/>
              </a:ext>
            </a:extLst>
          </a:blip>
          <a:srcRect t="6748" b="25759"/>
          <a:stretch/>
        </p:blipFill>
        <p:spPr>
          <a:xfrm>
            <a:off x="7349535" y="802216"/>
            <a:ext cx="1364587" cy="604242"/>
          </a:xfrm>
          <a:prstGeom prst="rect">
            <a:avLst/>
          </a:prstGeom>
        </p:spPr>
      </p:pic>
    </p:spTree>
    <p:extLst>
      <p:ext uri="{BB962C8B-B14F-4D97-AF65-F5344CB8AC3E}">
        <p14:creationId xmlns:p14="http://schemas.microsoft.com/office/powerpoint/2010/main" val="3207643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arrodonit 39"/>
          <p:cNvSpPr/>
          <p:nvPr/>
        </p:nvSpPr>
        <p:spPr>
          <a:xfrm>
            <a:off x="990600" y="1271714"/>
            <a:ext cx="10477500" cy="4857234"/>
          </a:xfrm>
          <a:prstGeom prst="roundRect">
            <a:avLst/>
          </a:prstGeom>
          <a:solidFill>
            <a:schemeClr val="bg1"/>
          </a:solidFill>
          <a:ln cap="rnd">
            <a:solidFill>
              <a:srgbClr val="660033"/>
            </a:solidFill>
            <a:round/>
          </a:ln>
        </p:spPr>
        <p:style>
          <a:lnRef idx="2">
            <a:schemeClr val="accent1">
              <a:shade val="50000"/>
            </a:schemeClr>
          </a:lnRef>
          <a:fillRef idx="1">
            <a:schemeClr val="accent1"/>
          </a:fillRef>
          <a:effectRef idx="0">
            <a:schemeClr val="accent1"/>
          </a:effectRef>
          <a:fontRef idx="minor">
            <a:schemeClr val="lt1"/>
          </a:fontRef>
        </p:style>
        <p:txBody>
          <a:bodyPr tIns="0" bIns="36000" numCol="2" spcCol="180000" rtlCol="0" anchor="t" anchorCtr="0"/>
          <a:lstStyle/>
          <a:p>
            <a:pPr algn="just"/>
            <a:r>
              <a:rPr lang="ca-ES" sz="1350" b="1" dirty="0" smtClean="0">
                <a:solidFill>
                  <a:srgbClr val="474343"/>
                </a:solidFill>
              </a:rPr>
              <a:t>Breu descripció</a:t>
            </a:r>
          </a:p>
          <a:p>
            <a:pPr algn="just"/>
            <a:r>
              <a:rPr lang="ca-ES" sz="1350" dirty="0">
                <a:solidFill>
                  <a:srgbClr val="474343"/>
                </a:solidFill>
              </a:rPr>
              <a:t>Projecte adreçat de primària i secundària, que té dificultats per seguir els aprenentatges i/o viu en un entorn desafavorit, un reforç extraescolar en l'aprenentatge de les competències bàsiques.</a:t>
            </a:r>
          </a:p>
          <a:p>
            <a:pPr algn="just"/>
            <a:r>
              <a:rPr lang="ca-ES" sz="1350" dirty="0" smtClean="0">
                <a:solidFill>
                  <a:srgbClr val="474343"/>
                </a:solidFill>
              </a:rPr>
              <a:t>A </a:t>
            </a:r>
            <a:r>
              <a:rPr lang="ca-ES" sz="1350" dirty="0">
                <a:solidFill>
                  <a:srgbClr val="474343"/>
                </a:solidFill>
              </a:rPr>
              <a:t>través d'aquests projecte, els alumnes tenen l'oportunitat d'assistir a tallers de suport a la tasca escolar, centrats en l'aprenentatge i el reforç de les competències bàsiques (llengua catalana i matemàtiques). El desenvolupament de l’actuació comporta l’atenció a l’alumnat com a mínim dues hores setmanals, fora de l’horari lectiu. Durant aquest període, el centre afavoreix l’aprofitament de tots els recursos i els espais disponibles per aconseguir els millors resultats (ús de la biblioteca, aules TIC, altres espais comuns…).</a:t>
            </a:r>
          </a:p>
          <a:p>
            <a:pPr algn="just">
              <a:spcBef>
                <a:spcPts val="600"/>
              </a:spcBef>
            </a:pPr>
            <a:r>
              <a:rPr lang="ca-ES" sz="1350" b="1" dirty="0" smtClean="0">
                <a:solidFill>
                  <a:srgbClr val="474343"/>
                </a:solidFill>
              </a:rPr>
              <a:t>Objectius</a:t>
            </a:r>
            <a:endParaRPr lang="ca-ES" sz="1350" dirty="0">
              <a:solidFill>
                <a:srgbClr val="474343"/>
              </a:solidFill>
            </a:endParaRPr>
          </a:p>
          <a:p>
            <a:pPr marL="285750" indent="-285750" algn="just">
              <a:buFont typeface="Arial" panose="020B0604020202020204" pitchFamily="34" charset="0"/>
              <a:buChar char="•"/>
            </a:pPr>
            <a:r>
              <a:rPr lang="ca-ES" sz="1350" dirty="0">
                <a:solidFill>
                  <a:srgbClr val="474343"/>
                </a:solidFill>
              </a:rPr>
              <a:t>Afavorir la igualtat d’oportunitats de tot l’alumnat.</a:t>
            </a:r>
          </a:p>
          <a:p>
            <a:pPr marL="285750" indent="-285750" algn="just">
              <a:buFont typeface="Arial" panose="020B0604020202020204" pitchFamily="34" charset="0"/>
              <a:buChar char="•"/>
            </a:pPr>
            <a:r>
              <a:rPr lang="ca-ES" sz="1350" dirty="0">
                <a:solidFill>
                  <a:srgbClr val="474343"/>
                </a:solidFill>
              </a:rPr>
              <a:t>Potenciar l'equitat social de tot l'alumnat.</a:t>
            </a:r>
          </a:p>
          <a:p>
            <a:pPr algn="just">
              <a:spcBef>
                <a:spcPts val="600"/>
              </a:spcBef>
            </a:pPr>
            <a:r>
              <a:rPr lang="ca-ES" sz="1350" b="1" dirty="0" smtClean="0">
                <a:solidFill>
                  <a:srgbClr val="474343"/>
                </a:solidFill>
              </a:rPr>
              <a:t>Destinataris</a:t>
            </a:r>
          </a:p>
          <a:p>
            <a:pPr algn="just"/>
            <a:r>
              <a:rPr lang="ca-ES" sz="1350" dirty="0">
                <a:solidFill>
                  <a:srgbClr val="474343"/>
                </a:solidFill>
              </a:rPr>
              <a:t>Alumnes de cicle superior de primària (5è i 6è</a:t>
            </a:r>
            <a:r>
              <a:rPr lang="ca-ES" sz="1350" dirty="0" smtClean="0">
                <a:solidFill>
                  <a:srgbClr val="474343"/>
                </a:solidFill>
              </a:rPr>
              <a:t>) i 1r i 2n d’ESO</a:t>
            </a:r>
            <a:endParaRPr lang="ca-ES" sz="1350" dirty="0">
              <a:solidFill>
                <a:srgbClr val="474343"/>
              </a:solidFill>
            </a:endParaRPr>
          </a:p>
          <a:p>
            <a:pPr algn="just">
              <a:spcBef>
                <a:spcPts val="600"/>
              </a:spcBef>
            </a:pPr>
            <a:r>
              <a:rPr lang="ca-ES" sz="1350" b="1" dirty="0" smtClean="0">
                <a:solidFill>
                  <a:srgbClr val="474343"/>
                </a:solidFill>
              </a:rPr>
              <a:t>Nombre d’alumnes participants al projecte</a:t>
            </a:r>
          </a:p>
          <a:p>
            <a:pPr algn="just"/>
            <a:r>
              <a:rPr lang="ca-ES" sz="1350" dirty="0" smtClean="0">
                <a:solidFill>
                  <a:srgbClr val="474343"/>
                </a:solidFill>
              </a:rPr>
              <a:t>160 alumnes</a:t>
            </a:r>
          </a:p>
          <a:p>
            <a:pPr algn="just">
              <a:spcBef>
                <a:spcPts val="600"/>
              </a:spcBef>
            </a:pPr>
            <a:r>
              <a:rPr lang="ca-ES" sz="1350" b="1" dirty="0" smtClean="0">
                <a:solidFill>
                  <a:srgbClr val="474343"/>
                </a:solidFill>
              </a:rPr>
              <a:t>Centres educatius participants</a:t>
            </a:r>
          </a:p>
          <a:p>
            <a:pPr algn="just"/>
            <a:r>
              <a:rPr lang="it-IT" sz="1350" dirty="0">
                <a:solidFill>
                  <a:srgbClr val="474343"/>
                </a:solidFill>
              </a:rPr>
              <a:t>Escola </a:t>
            </a:r>
            <a:r>
              <a:rPr lang="it-IT" sz="1350" dirty="0" err="1">
                <a:solidFill>
                  <a:srgbClr val="474343"/>
                </a:solidFill>
              </a:rPr>
              <a:t>Guillem</a:t>
            </a:r>
            <a:r>
              <a:rPr lang="it-IT" sz="1350" dirty="0">
                <a:solidFill>
                  <a:srgbClr val="474343"/>
                </a:solidFill>
              </a:rPr>
              <a:t> de </a:t>
            </a:r>
            <a:r>
              <a:rPr lang="it-IT" sz="1350" dirty="0" err="1" smtClean="0">
                <a:solidFill>
                  <a:srgbClr val="474343"/>
                </a:solidFill>
              </a:rPr>
              <a:t>Montrodon</a:t>
            </a:r>
            <a:r>
              <a:rPr lang="it-IT" sz="1350" dirty="0" smtClean="0">
                <a:solidFill>
                  <a:srgbClr val="474343"/>
                </a:solidFill>
              </a:rPr>
              <a:t>, Escola </a:t>
            </a:r>
            <a:r>
              <a:rPr lang="it-IT" sz="1350" dirty="0">
                <a:solidFill>
                  <a:srgbClr val="474343"/>
                </a:solidFill>
              </a:rPr>
              <a:t>Vic </a:t>
            </a:r>
            <a:r>
              <a:rPr lang="it-IT" sz="1350" dirty="0" smtClean="0">
                <a:solidFill>
                  <a:srgbClr val="474343"/>
                </a:solidFill>
              </a:rPr>
              <a:t>Centre, Escola Salarich, Escola </a:t>
            </a:r>
            <a:r>
              <a:rPr lang="it-IT" sz="1350" dirty="0" err="1" smtClean="0">
                <a:solidFill>
                  <a:srgbClr val="474343"/>
                </a:solidFill>
              </a:rPr>
              <a:t>Sentfores</a:t>
            </a:r>
            <a:r>
              <a:rPr lang="it-IT" sz="1350" dirty="0" smtClean="0">
                <a:solidFill>
                  <a:srgbClr val="474343"/>
                </a:solidFill>
              </a:rPr>
              <a:t>, Escola </a:t>
            </a:r>
            <a:r>
              <a:rPr lang="it-IT" sz="1350" dirty="0" err="1" smtClean="0">
                <a:solidFill>
                  <a:srgbClr val="474343"/>
                </a:solidFill>
              </a:rPr>
              <a:t>Sínia</a:t>
            </a:r>
            <a:r>
              <a:rPr lang="it-IT" sz="1350" dirty="0" smtClean="0">
                <a:solidFill>
                  <a:srgbClr val="474343"/>
                </a:solidFill>
              </a:rPr>
              <a:t>, </a:t>
            </a:r>
            <a:r>
              <a:rPr lang="it-IT" sz="1350" dirty="0" err="1" smtClean="0">
                <a:solidFill>
                  <a:srgbClr val="474343"/>
                </a:solidFill>
              </a:rPr>
              <a:t>Col·legi</a:t>
            </a:r>
            <a:r>
              <a:rPr lang="it-IT" sz="1350" dirty="0" smtClean="0">
                <a:solidFill>
                  <a:srgbClr val="474343"/>
                </a:solidFill>
              </a:rPr>
              <a:t> </a:t>
            </a:r>
            <a:r>
              <a:rPr lang="it-IT" sz="1350" dirty="0">
                <a:solidFill>
                  <a:srgbClr val="474343"/>
                </a:solidFill>
              </a:rPr>
              <a:t>Sta. </a:t>
            </a:r>
            <a:r>
              <a:rPr lang="it-IT" sz="1350" dirty="0" smtClean="0">
                <a:solidFill>
                  <a:srgbClr val="474343"/>
                </a:solidFill>
              </a:rPr>
              <a:t>Caterina, </a:t>
            </a:r>
            <a:r>
              <a:rPr lang="it-IT" sz="1350" dirty="0" err="1" smtClean="0">
                <a:solidFill>
                  <a:srgbClr val="474343"/>
                </a:solidFill>
              </a:rPr>
              <a:t>Col·legi</a:t>
            </a:r>
            <a:r>
              <a:rPr lang="it-IT" sz="1350" dirty="0" smtClean="0">
                <a:solidFill>
                  <a:srgbClr val="474343"/>
                </a:solidFill>
              </a:rPr>
              <a:t> </a:t>
            </a:r>
            <a:r>
              <a:rPr lang="it-IT" sz="1350" dirty="0" err="1">
                <a:solidFill>
                  <a:srgbClr val="474343"/>
                </a:solidFill>
              </a:rPr>
              <a:t>Sagrat</a:t>
            </a:r>
            <a:r>
              <a:rPr lang="it-IT" sz="1350" dirty="0">
                <a:solidFill>
                  <a:srgbClr val="474343"/>
                </a:solidFill>
              </a:rPr>
              <a:t> </a:t>
            </a:r>
            <a:r>
              <a:rPr lang="it-IT" sz="1350" dirty="0" err="1" smtClean="0">
                <a:solidFill>
                  <a:srgbClr val="474343"/>
                </a:solidFill>
              </a:rPr>
              <a:t>Cor</a:t>
            </a:r>
            <a:r>
              <a:rPr lang="it-IT" sz="1350" dirty="0" smtClean="0">
                <a:solidFill>
                  <a:srgbClr val="474343"/>
                </a:solidFill>
              </a:rPr>
              <a:t>, </a:t>
            </a:r>
            <a:r>
              <a:rPr lang="it-IT" sz="1350" dirty="0" err="1" smtClean="0">
                <a:solidFill>
                  <a:srgbClr val="474343"/>
                </a:solidFill>
              </a:rPr>
              <a:t>Col·legi</a:t>
            </a:r>
            <a:r>
              <a:rPr lang="it-IT" sz="1350" dirty="0" smtClean="0">
                <a:solidFill>
                  <a:srgbClr val="474343"/>
                </a:solidFill>
              </a:rPr>
              <a:t> </a:t>
            </a:r>
            <a:r>
              <a:rPr lang="it-IT" sz="1350" dirty="0">
                <a:solidFill>
                  <a:srgbClr val="474343"/>
                </a:solidFill>
              </a:rPr>
              <a:t>Pare </a:t>
            </a:r>
            <a:r>
              <a:rPr lang="it-IT" sz="1350" dirty="0" err="1">
                <a:solidFill>
                  <a:srgbClr val="474343"/>
                </a:solidFill>
              </a:rPr>
              <a:t>Coll</a:t>
            </a:r>
            <a:r>
              <a:rPr lang="it-IT" sz="1350" dirty="0">
                <a:solidFill>
                  <a:srgbClr val="474343"/>
                </a:solidFill>
              </a:rPr>
              <a:t> - </a:t>
            </a:r>
            <a:r>
              <a:rPr lang="it-IT" sz="1350" dirty="0" err="1">
                <a:solidFill>
                  <a:srgbClr val="474343"/>
                </a:solidFill>
              </a:rPr>
              <a:t>Fedac</a:t>
            </a:r>
            <a:r>
              <a:rPr lang="it-IT" sz="1350" dirty="0">
                <a:solidFill>
                  <a:srgbClr val="474343"/>
                </a:solidFill>
              </a:rPr>
              <a:t> </a:t>
            </a:r>
            <a:r>
              <a:rPr lang="it-IT" sz="1350" dirty="0" smtClean="0">
                <a:solidFill>
                  <a:srgbClr val="474343"/>
                </a:solidFill>
              </a:rPr>
              <a:t>Vic, </a:t>
            </a:r>
            <a:r>
              <a:rPr lang="it-IT" sz="1350" dirty="0" err="1" smtClean="0">
                <a:solidFill>
                  <a:srgbClr val="474343"/>
                </a:solidFill>
              </a:rPr>
              <a:t>Col·legi</a:t>
            </a:r>
            <a:r>
              <a:rPr lang="it-IT" sz="1350" dirty="0" smtClean="0">
                <a:solidFill>
                  <a:srgbClr val="474343"/>
                </a:solidFill>
              </a:rPr>
              <a:t> </a:t>
            </a:r>
            <a:r>
              <a:rPr lang="it-IT" sz="1350" dirty="0" err="1">
                <a:solidFill>
                  <a:srgbClr val="474343"/>
                </a:solidFill>
              </a:rPr>
              <a:t>Escorial</a:t>
            </a:r>
            <a:r>
              <a:rPr lang="it-IT" sz="1350" dirty="0">
                <a:solidFill>
                  <a:srgbClr val="474343"/>
                </a:solidFill>
              </a:rPr>
              <a:t> </a:t>
            </a:r>
            <a:r>
              <a:rPr lang="it-IT" sz="1350" dirty="0" smtClean="0">
                <a:solidFill>
                  <a:srgbClr val="474343"/>
                </a:solidFill>
              </a:rPr>
              <a:t>i </a:t>
            </a:r>
            <a:r>
              <a:rPr lang="it-IT" sz="1350" dirty="0" err="1" smtClean="0">
                <a:solidFill>
                  <a:srgbClr val="474343"/>
                </a:solidFill>
              </a:rPr>
              <a:t>Col·legi</a:t>
            </a:r>
            <a:r>
              <a:rPr lang="it-IT" sz="1350" dirty="0" smtClean="0">
                <a:solidFill>
                  <a:srgbClr val="474343"/>
                </a:solidFill>
              </a:rPr>
              <a:t> </a:t>
            </a:r>
            <a:r>
              <a:rPr lang="it-IT" sz="1350" dirty="0" err="1">
                <a:solidFill>
                  <a:srgbClr val="474343"/>
                </a:solidFill>
              </a:rPr>
              <a:t>Sant</a:t>
            </a:r>
            <a:r>
              <a:rPr lang="it-IT" sz="1350" dirty="0">
                <a:solidFill>
                  <a:srgbClr val="474343"/>
                </a:solidFill>
              </a:rPr>
              <a:t> Miquel</a:t>
            </a:r>
          </a:p>
          <a:p>
            <a:pPr algn="just">
              <a:spcBef>
                <a:spcPts val="600"/>
              </a:spcBef>
            </a:pPr>
            <a:r>
              <a:rPr lang="ca-ES" sz="1350" b="1" dirty="0" smtClean="0">
                <a:solidFill>
                  <a:srgbClr val="474343"/>
                </a:solidFill>
              </a:rPr>
              <a:t>Entitats implicades</a:t>
            </a:r>
            <a:endParaRPr lang="ca-ES" sz="1350" b="1" dirty="0">
              <a:solidFill>
                <a:srgbClr val="474343"/>
              </a:solidFill>
            </a:endParaRPr>
          </a:p>
          <a:p>
            <a:pPr lvl="0" algn="just"/>
            <a:r>
              <a:rPr lang="ca-ES" sz="1350" dirty="0" smtClean="0">
                <a:solidFill>
                  <a:srgbClr val="474343"/>
                </a:solidFill>
              </a:rPr>
              <a:t>Universitat de Vic i Departament d’Ensenyament</a:t>
            </a:r>
            <a:endParaRPr lang="ca-ES" sz="1350" dirty="0">
              <a:solidFill>
                <a:srgbClr val="474343"/>
              </a:solidFill>
            </a:endParaRPr>
          </a:p>
          <a:p>
            <a:pPr lvl="0" algn="just">
              <a:spcBef>
                <a:spcPts val="600"/>
              </a:spcBef>
            </a:pPr>
            <a:r>
              <a:rPr lang="ca-ES" sz="1350" b="1" dirty="0" smtClean="0">
                <a:solidFill>
                  <a:srgbClr val="474343"/>
                </a:solidFill>
              </a:rPr>
              <a:t>Valoració i continuïtat</a:t>
            </a:r>
          </a:p>
          <a:p>
            <a:pPr lvl="0" algn="just"/>
            <a:r>
              <a:rPr lang="ca-ES" sz="1350" dirty="0" smtClean="0">
                <a:solidFill>
                  <a:srgbClr val="474343"/>
                </a:solidFill>
              </a:rPr>
              <a:t>La valoració del centres és molt positiva, en tant que ofereix als alumnes un suport en la realització de la tasca escolar i l’acompanyament necessari a l’hora de fer la feina encomanada a casa.</a:t>
            </a:r>
          </a:p>
          <a:p>
            <a:pPr lvl="0" algn="just"/>
            <a:r>
              <a:rPr lang="ca-ES" sz="1350" dirty="0" smtClean="0">
                <a:solidFill>
                  <a:srgbClr val="474343"/>
                </a:solidFill>
              </a:rPr>
              <a:t>Enguany, el Consell Comarcal d’Osona ha implementat un projecte paral·lel, el </a:t>
            </a:r>
            <a:r>
              <a:rPr lang="ca-ES" sz="1350" i="1" dirty="0" smtClean="0">
                <a:solidFill>
                  <a:srgbClr val="474343"/>
                </a:solidFill>
              </a:rPr>
              <a:t>Projecte enxaneta</a:t>
            </a:r>
            <a:r>
              <a:rPr lang="ca-ES" sz="1350" dirty="0" smtClean="0">
                <a:solidFill>
                  <a:srgbClr val="474343"/>
                </a:solidFill>
              </a:rPr>
              <a:t>, </a:t>
            </a:r>
            <a:r>
              <a:rPr lang="ca-ES" sz="1350" dirty="0">
                <a:solidFill>
                  <a:srgbClr val="474343"/>
                </a:solidFill>
              </a:rPr>
              <a:t>com a prova pilot a </a:t>
            </a:r>
            <a:r>
              <a:rPr lang="ca-ES" sz="1350" dirty="0" smtClean="0">
                <a:solidFill>
                  <a:srgbClr val="474343"/>
                </a:solidFill>
              </a:rPr>
              <a:t>l’escola la Sínia El projecte consisteix en un </a:t>
            </a:r>
            <a:r>
              <a:rPr lang="ca-ES" sz="1350" dirty="0">
                <a:solidFill>
                  <a:srgbClr val="474343"/>
                </a:solidFill>
              </a:rPr>
              <a:t>suport en les matèries instrumentals a aquells alumnes d’entre primer i tercer de primària amb dificultats escolars, </a:t>
            </a:r>
            <a:r>
              <a:rPr lang="ca-ES" sz="1350" dirty="0" smtClean="0">
                <a:solidFill>
                  <a:srgbClr val="474343"/>
                </a:solidFill>
              </a:rPr>
              <a:t>incorporant el treball amb </a:t>
            </a:r>
            <a:r>
              <a:rPr lang="ca-ES" sz="1350" dirty="0">
                <a:solidFill>
                  <a:srgbClr val="474343"/>
                </a:solidFill>
              </a:rPr>
              <a:t>les seves famílies</a:t>
            </a:r>
            <a:endParaRPr lang="ca-ES" sz="1350" dirty="0" smtClean="0">
              <a:solidFill>
                <a:srgbClr val="474343"/>
              </a:solidFill>
            </a:endParaRPr>
          </a:p>
          <a:p>
            <a:pPr lvl="0" algn="just"/>
            <a:r>
              <a:rPr lang="ca-ES" sz="1350" dirty="0" smtClean="0">
                <a:solidFill>
                  <a:srgbClr val="474343"/>
                </a:solidFill>
              </a:rPr>
              <a:t>De cara al curs 2015/16 es preveu ampliar el </a:t>
            </a:r>
            <a:r>
              <a:rPr lang="ca-ES" sz="1350" i="1" dirty="0" smtClean="0">
                <a:solidFill>
                  <a:srgbClr val="474343"/>
                </a:solidFill>
              </a:rPr>
              <a:t>Projecte enxaneta</a:t>
            </a:r>
            <a:r>
              <a:rPr lang="ca-ES" sz="1350" dirty="0" smtClean="0">
                <a:solidFill>
                  <a:srgbClr val="474343"/>
                </a:solidFill>
              </a:rPr>
              <a:t> a dos centres més de la ciutat:  Sagrat Cor i </a:t>
            </a:r>
            <a:r>
              <a:rPr lang="ca-ES" sz="1350" dirty="0" err="1" smtClean="0">
                <a:solidFill>
                  <a:srgbClr val="474343"/>
                </a:solidFill>
              </a:rPr>
              <a:t>Salarcih</a:t>
            </a:r>
            <a:r>
              <a:rPr lang="ca-ES" sz="1350" dirty="0" smtClean="0">
                <a:solidFill>
                  <a:srgbClr val="474343"/>
                </a:solidFill>
              </a:rPr>
              <a:t>.</a:t>
            </a:r>
            <a:endParaRPr lang="ca-ES" sz="1350" dirty="0">
              <a:solidFill>
                <a:srgbClr val="474343"/>
              </a:solidFill>
            </a:endParaRPr>
          </a:p>
        </p:txBody>
      </p:sp>
      <p:sp>
        <p:nvSpPr>
          <p:cNvPr id="4" name="Rectangle 10"/>
          <p:cNvSpPr>
            <a:spLocks noGrp="1" noChangeArrowheads="1"/>
          </p:cNvSpPr>
          <p:nvPr>
            <p:ph type="ctrTitle"/>
          </p:nvPr>
        </p:nvSpPr>
        <p:spPr>
          <a:xfrm>
            <a:off x="0" y="0"/>
            <a:ext cx="12192000" cy="660400"/>
          </a:xfrm>
          <a:solidFill>
            <a:srgbClr val="660033"/>
          </a:solidFill>
        </p:spPr>
        <p:txBody>
          <a:bodyPr>
            <a:normAutofit fontScale="90000"/>
          </a:bodyPr>
          <a:lstStyle/>
          <a:p>
            <a:pPr eaLnBrk="1" fontAlgn="auto" hangingPunct="1">
              <a:spcAft>
                <a:spcPts val="0"/>
              </a:spcAft>
              <a:defRPr/>
            </a:pPr>
            <a:r>
              <a:rPr lang="ca-ES" sz="4800" dirty="0" smtClean="0">
                <a:solidFill>
                  <a:schemeClr val="accent1"/>
                </a:solidFill>
                <a:latin typeface="Calibri" pitchFamily="34" charset="0"/>
              </a:rPr>
              <a:t/>
            </a:r>
            <a:br>
              <a:rPr lang="ca-ES" sz="4800" dirty="0" smtClean="0">
                <a:solidFill>
                  <a:schemeClr val="accent1"/>
                </a:solidFill>
                <a:latin typeface="Calibri" pitchFamily="34" charset="0"/>
              </a:rPr>
            </a:br>
            <a:r>
              <a:rPr lang="ca-ES" sz="4800" dirty="0">
                <a:solidFill>
                  <a:schemeClr val="accent1"/>
                </a:solidFill>
                <a:latin typeface="Calibri" pitchFamily="34" charset="0"/>
              </a:rPr>
              <a:t/>
            </a:r>
            <a:br>
              <a:rPr lang="ca-ES" sz="4800" dirty="0">
                <a:solidFill>
                  <a:schemeClr val="accent1"/>
                </a:solidFill>
                <a:latin typeface="Calibri" pitchFamily="34" charset="0"/>
              </a:rPr>
            </a:br>
            <a:endParaRPr lang="es-ES" sz="4800" dirty="0">
              <a:solidFill>
                <a:schemeClr val="accent1"/>
              </a:solidFill>
              <a:latin typeface="Calibri" pitchFamily="34" charset="0"/>
            </a:endParaRPr>
          </a:p>
        </p:txBody>
      </p:sp>
      <p:pic>
        <p:nvPicPr>
          <p:cNvPr id="9" name="Imat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6185723"/>
            <a:ext cx="1943100" cy="511683"/>
          </a:xfrm>
          <a:prstGeom prst="rect">
            <a:avLst/>
          </a:prstGeom>
        </p:spPr>
      </p:pic>
      <p:sp>
        <p:nvSpPr>
          <p:cNvPr id="15" name="Rectangle arrodonit 14"/>
          <p:cNvSpPr/>
          <p:nvPr/>
        </p:nvSpPr>
        <p:spPr>
          <a:xfrm>
            <a:off x="620708" y="1054099"/>
            <a:ext cx="6148392" cy="360843"/>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1.4 Tallers de suport a la tasca educativa – estudi assistit</a:t>
            </a:r>
            <a:endParaRPr lang="ca-ES" sz="2000" b="1" dirty="0">
              <a:solidFill>
                <a:srgbClr val="660033"/>
              </a:solidFill>
            </a:endParaRPr>
          </a:p>
        </p:txBody>
      </p:sp>
      <p:sp>
        <p:nvSpPr>
          <p:cNvPr id="39" name="Rectangle arrodonit 38">
            <a:hlinkClick r:id="rId3" action="ppaction://hlinksldjump"/>
          </p:cNvPr>
          <p:cNvSpPr/>
          <p:nvPr/>
        </p:nvSpPr>
        <p:spPr>
          <a:xfrm>
            <a:off x="190500" y="128979"/>
            <a:ext cx="49276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 Projectes </a:t>
            </a:r>
            <a:r>
              <a:rPr lang="ca-ES" sz="2000" b="1" dirty="0">
                <a:solidFill>
                  <a:srgbClr val="660033"/>
                </a:solidFill>
              </a:rPr>
              <a:t>de suport als centres educatius</a:t>
            </a:r>
          </a:p>
        </p:txBody>
      </p:sp>
      <p:sp>
        <p:nvSpPr>
          <p:cNvPr id="13" name="QuadreDeText 12"/>
          <p:cNvSpPr txBox="1"/>
          <p:nvPr/>
        </p:nvSpPr>
        <p:spPr>
          <a:xfrm>
            <a:off x="11290300" y="6550979"/>
            <a:ext cx="901700" cy="261610"/>
          </a:xfrm>
          <a:prstGeom prst="rect">
            <a:avLst/>
          </a:prstGeom>
          <a:noFill/>
        </p:spPr>
        <p:txBody>
          <a:bodyPr wrap="square" rtlCol="0">
            <a:spAutoFit/>
          </a:bodyPr>
          <a:lstStyle/>
          <a:p>
            <a:pPr algn="r"/>
            <a:r>
              <a:rPr lang="ca-ES" sz="1100" dirty="0" smtClean="0">
                <a:solidFill>
                  <a:srgbClr val="474343"/>
                </a:solidFill>
              </a:rPr>
              <a:t>Pg. 13/41</a:t>
            </a:r>
            <a:endParaRPr lang="ca-ES" sz="1100" dirty="0">
              <a:solidFill>
                <a:srgbClr val="474343"/>
              </a:solidFill>
            </a:endParaRPr>
          </a:p>
        </p:txBody>
      </p:sp>
      <p:pic>
        <p:nvPicPr>
          <p:cNvPr id="14" name="Imat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7600" y="6154348"/>
            <a:ext cx="1384300" cy="625231"/>
          </a:xfrm>
          <a:prstGeom prst="rect">
            <a:avLst/>
          </a:prstGeom>
        </p:spPr>
      </p:pic>
      <p:sp>
        <p:nvSpPr>
          <p:cNvPr id="11" name="Rectangle arrodonit 10">
            <a:hlinkClick r:id="rId3" action="ppaction://hlinksldjump"/>
          </p:cNvPr>
          <p:cNvSpPr/>
          <p:nvPr/>
        </p:nvSpPr>
        <p:spPr>
          <a:xfrm>
            <a:off x="190500" y="128979"/>
            <a:ext cx="51054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 Projectes </a:t>
            </a:r>
            <a:r>
              <a:rPr lang="ca-ES" sz="2000" b="1" dirty="0">
                <a:solidFill>
                  <a:srgbClr val="660033"/>
                </a:solidFill>
              </a:rPr>
              <a:t>de suport als centres educatius</a:t>
            </a:r>
          </a:p>
        </p:txBody>
      </p:sp>
      <p:sp>
        <p:nvSpPr>
          <p:cNvPr id="12" name="Fletxa corbada cap amunt 11">
            <a:hlinkClick r:id="rId3" action="ppaction://hlinksldjump"/>
          </p:cNvPr>
          <p:cNvSpPr/>
          <p:nvPr/>
        </p:nvSpPr>
        <p:spPr>
          <a:xfrm rot="15868668">
            <a:off x="4942048" y="163234"/>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17" name="Rectangle 10"/>
          <p:cNvSpPr txBox="1">
            <a:spLocks noChangeArrowheads="1"/>
          </p:cNvSpPr>
          <p:nvPr/>
        </p:nvSpPr>
        <p:spPr>
          <a:xfrm>
            <a:off x="8013700" y="-7457"/>
            <a:ext cx="4178300" cy="664228"/>
          </a:xfrm>
          <a:prstGeom prst="rect">
            <a:avLst/>
          </a:prstGeom>
          <a:solidFill>
            <a:srgbClr val="6600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sp>
        <p:nvSpPr>
          <p:cNvPr id="18" name="Rectangle arrodonit 17">
            <a:hlinkClick r:id="rId3" action="ppaction://hlinksldjump"/>
          </p:cNvPr>
          <p:cNvSpPr/>
          <p:nvPr/>
        </p:nvSpPr>
        <p:spPr>
          <a:xfrm>
            <a:off x="190500" y="128979"/>
            <a:ext cx="66294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 Projectes relacionats amb la millora de l’èxit educatiu</a:t>
            </a:r>
            <a:endParaRPr lang="ca-ES" sz="2000" b="1" dirty="0">
              <a:solidFill>
                <a:srgbClr val="660033"/>
              </a:solidFill>
            </a:endParaRPr>
          </a:p>
        </p:txBody>
      </p:sp>
      <p:sp>
        <p:nvSpPr>
          <p:cNvPr id="19" name="Fletxa corbada cap amunt 18">
            <a:hlinkClick r:id="rId3" action="ppaction://hlinksldjump"/>
          </p:cNvPr>
          <p:cNvSpPr/>
          <p:nvPr/>
        </p:nvSpPr>
        <p:spPr>
          <a:xfrm rot="15868668">
            <a:off x="6426155" y="161983"/>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20" name="Rectangle arrodonit 19">
            <a:hlinkClick r:id="rId5"/>
          </p:cNvPr>
          <p:cNvSpPr/>
          <p:nvPr/>
        </p:nvSpPr>
        <p:spPr>
          <a:xfrm>
            <a:off x="9448800" y="1047506"/>
            <a:ext cx="2058992" cy="323362"/>
          </a:xfrm>
          <a:prstGeom prst="roundRect">
            <a:avLst/>
          </a:prstGeom>
          <a:solidFill>
            <a:schemeClr val="accent3">
              <a:lumMod val="60000"/>
              <a:lumOff val="4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smtClean="0">
                <a:solidFill>
                  <a:schemeClr val="accent1">
                    <a:lumMod val="75000"/>
                  </a:schemeClr>
                </a:solidFill>
              </a:rPr>
              <a:t>Més informació a la web</a:t>
            </a:r>
            <a:endParaRPr lang="ca-ES" sz="1400" dirty="0">
              <a:solidFill>
                <a:schemeClr val="accent1">
                  <a:lumMod val="75000"/>
                </a:schemeClr>
              </a:solidFill>
            </a:endParaRPr>
          </a:p>
        </p:txBody>
      </p:sp>
      <p:pic>
        <p:nvPicPr>
          <p:cNvPr id="21" name="Imatge 20"/>
          <p:cNvPicPr>
            <a:picLocks noChangeAspect="1"/>
          </p:cNvPicPr>
          <p:nvPr/>
        </p:nvPicPr>
        <p:blipFill rotWithShape="1">
          <a:blip r:embed="rId6" cstate="print">
            <a:extLst>
              <a:ext uri="{28A0092B-C50C-407E-A947-70E740481C1C}">
                <a14:useLocalDpi xmlns:a14="http://schemas.microsoft.com/office/drawing/2010/main" val="0"/>
              </a:ext>
            </a:extLst>
          </a:blip>
          <a:srcRect t="6748" b="25759"/>
          <a:stretch/>
        </p:blipFill>
        <p:spPr>
          <a:xfrm>
            <a:off x="7349535" y="802216"/>
            <a:ext cx="1364587" cy="604242"/>
          </a:xfrm>
          <a:prstGeom prst="rect">
            <a:avLst/>
          </a:prstGeom>
        </p:spPr>
      </p:pic>
    </p:spTree>
    <p:extLst>
      <p:ext uri="{BB962C8B-B14F-4D97-AF65-F5344CB8AC3E}">
        <p14:creationId xmlns:p14="http://schemas.microsoft.com/office/powerpoint/2010/main" val="1236217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arrodonit 39"/>
          <p:cNvSpPr/>
          <p:nvPr/>
        </p:nvSpPr>
        <p:spPr>
          <a:xfrm>
            <a:off x="990600" y="1271714"/>
            <a:ext cx="10477500" cy="4857234"/>
          </a:xfrm>
          <a:prstGeom prst="roundRect">
            <a:avLst/>
          </a:prstGeom>
          <a:solidFill>
            <a:schemeClr val="bg1"/>
          </a:solidFill>
          <a:ln cap="rnd">
            <a:solidFill>
              <a:srgbClr val="660033"/>
            </a:solidFill>
            <a:round/>
          </a:ln>
        </p:spPr>
        <p:style>
          <a:lnRef idx="2">
            <a:schemeClr val="accent1">
              <a:shade val="50000"/>
            </a:schemeClr>
          </a:lnRef>
          <a:fillRef idx="1">
            <a:schemeClr val="accent1"/>
          </a:fillRef>
          <a:effectRef idx="0">
            <a:schemeClr val="accent1"/>
          </a:effectRef>
          <a:fontRef idx="minor">
            <a:schemeClr val="lt1"/>
          </a:fontRef>
        </p:style>
        <p:txBody>
          <a:bodyPr tIns="108000" bIns="36000" numCol="2" spcCol="180000" rtlCol="0" anchor="t" anchorCtr="0"/>
          <a:lstStyle/>
          <a:p>
            <a:pPr algn="just"/>
            <a:r>
              <a:rPr lang="ca-ES" sz="1400" b="1" dirty="0" smtClean="0">
                <a:solidFill>
                  <a:srgbClr val="474343"/>
                </a:solidFill>
              </a:rPr>
              <a:t>Breu descripció</a:t>
            </a:r>
          </a:p>
          <a:p>
            <a:pPr algn="just"/>
            <a:r>
              <a:rPr lang="ca-ES" sz="1400" dirty="0">
                <a:solidFill>
                  <a:srgbClr val="474343"/>
                </a:solidFill>
              </a:rPr>
              <a:t>Projecte iniciat el curs 2010/11 i adreçat a alumnes de secundària, </a:t>
            </a:r>
            <a:r>
              <a:rPr lang="ca-ES" sz="1400" dirty="0" smtClean="0">
                <a:solidFill>
                  <a:srgbClr val="474343"/>
                </a:solidFill>
              </a:rPr>
              <a:t>els quals </a:t>
            </a:r>
            <a:r>
              <a:rPr lang="ca-ES" sz="1400" dirty="0">
                <a:solidFill>
                  <a:srgbClr val="474343"/>
                </a:solidFill>
              </a:rPr>
              <a:t>reben un suport per part d'alumnes de la Universitat de Vic, a través d'un conveni de col•laboració entre 3 centres d’Educació Secundària Obligatòria i la UVic - Facultat d'Educació Social i la Facultat de Psicologia. </a:t>
            </a:r>
          </a:p>
          <a:p>
            <a:pPr algn="just"/>
            <a:r>
              <a:rPr lang="ca-ES" sz="1400" dirty="0" smtClean="0">
                <a:solidFill>
                  <a:srgbClr val="474343"/>
                </a:solidFill>
              </a:rPr>
              <a:t>El </a:t>
            </a:r>
            <a:r>
              <a:rPr lang="ca-ES" sz="1400" dirty="0">
                <a:solidFill>
                  <a:srgbClr val="474343"/>
                </a:solidFill>
              </a:rPr>
              <a:t>projecte té una finalitat doble: d’una banda proporcionar un aprenentatge </a:t>
            </a:r>
            <a:r>
              <a:rPr lang="ca-ES" sz="1400" dirty="0" smtClean="0">
                <a:solidFill>
                  <a:srgbClr val="474343"/>
                </a:solidFill>
              </a:rPr>
              <a:t>als </a:t>
            </a:r>
            <a:r>
              <a:rPr lang="ca-ES" sz="1400" dirty="0">
                <a:solidFill>
                  <a:srgbClr val="474343"/>
                </a:solidFill>
              </a:rPr>
              <a:t>alumnes de la Universitat, tot apropant-los a la realitat del seu futur professional mitjançant el contacte directe amb determinades problemàtiques socials; i per altra, que els centres puguin gaudir d’un suport i seguiment més directe i individualitzat per aquells alumnes que, donada la seva situació d’especial dificultat social o problemàtica personal, necessiten un seguiment i suport més intensiu, directe i continuat.</a:t>
            </a:r>
          </a:p>
          <a:p>
            <a:pPr algn="just"/>
            <a:r>
              <a:rPr lang="ca-ES" sz="1400" dirty="0" smtClean="0">
                <a:solidFill>
                  <a:srgbClr val="474343"/>
                </a:solidFill>
              </a:rPr>
              <a:t>Es </a:t>
            </a:r>
            <a:r>
              <a:rPr lang="ca-ES" sz="1400" dirty="0">
                <a:solidFill>
                  <a:srgbClr val="474343"/>
                </a:solidFill>
              </a:rPr>
              <a:t>categoritza com un aprenentatge-servei ja que si bé l’alumne està realitzant un procés d’aprenentatge que li servirà per superar una part d’una assignatura, alhora ha de ser suficientment autònom com per prestar un servei al centre educatiu, evidentment sota supervisió i seguiment tant del Centre (Institut) com del seu professor de referència a la Universitat.</a:t>
            </a:r>
          </a:p>
          <a:p>
            <a:pPr algn="just">
              <a:spcBef>
                <a:spcPts val="600"/>
              </a:spcBef>
            </a:pPr>
            <a:r>
              <a:rPr lang="ca-ES" sz="1400" b="1" dirty="0" smtClean="0">
                <a:solidFill>
                  <a:srgbClr val="474343"/>
                </a:solidFill>
              </a:rPr>
              <a:t>Objectius</a:t>
            </a:r>
            <a:endParaRPr lang="ca-ES" sz="1400" dirty="0">
              <a:solidFill>
                <a:srgbClr val="474343"/>
              </a:solidFill>
            </a:endParaRPr>
          </a:p>
          <a:p>
            <a:pPr marL="285750" indent="-285750" algn="just">
              <a:buFont typeface="Arial" panose="020B0604020202020204" pitchFamily="34" charset="0"/>
              <a:buChar char="•"/>
            </a:pPr>
            <a:r>
              <a:rPr lang="ca-ES" sz="1400" dirty="0" smtClean="0">
                <a:solidFill>
                  <a:srgbClr val="474343"/>
                </a:solidFill>
              </a:rPr>
              <a:t>Oferir suport i seguiment individualitzat a alumnes que en situació d'especial dificultat social o personal.</a:t>
            </a:r>
          </a:p>
          <a:p>
            <a:pPr marL="285750" indent="-285750" algn="just">
              <a:buFont typeface="Arial" panose="020B0604020202020204" pitchFamily="34" charset="0"/>
              <a:buChar char="•"/>
            </a:pPr>
            <a:r>
              <a:rPr lang="ca-ES" sz="1400" dirty="0" smtClean="0">
                <a:solidFill>
                  <a:srgbClr val="474343"/>
                </a:solidFill>
              </a:rPr>
              <a:t>Afavorir l'aprenentatge </a:t>
            </a:r>
            <a:r>
              <a:rPr lang="ca-ES" sz="1400" dirty="0" err="1" smtClean="0">
                <a:solidFill>
                  <a:srgbClr val="474343"/>
                </a:solidFill>
              </a:rPr>
              <a:t>experiencial</a:t>
            </a:r>
            <a:r>
              <a:rPr lang="ca-ES" sz="1400" dirty="0" smtClean="0">
                <a:solidFill>
                  <a:srgbClr val="474343"/>
                </a:solidFill>
              </a:rPr>
              <a:t> a alumnes universitaris.</a:t>
            </a:r>
          </a:p>
          <a:p>
            <a:pPr algn="just">
              <a:spcBef>
                <a:spcPts val="600"/>
              </a:spcBef>
            </a:pPr>
            <a:r>
              <a:rPr lang="ca-ES" sz="1400" b="1" dirty="0" smtClean="0">
                <a:solidFill>
                  <a:srgbClr val="474343"/>
                </a:solidFill>
              </a:rPr>
              <a:t>Destinataris</a:t>
            </a:r>
          </a:p>
          <a:p>
            <a:pPr algn="just"/>
            <a:r>
              <a:rPr lang="pt-BR" sz="1400" dirty="0" err="1">
                <a:solidFill>
                  <a:srgbClr val="474343"/>
                </a:solidFill>
              </a:rPr>
              <a:t>Alumnes</a:t>
            </a:r>
            <a:r>
              <a:rPr lang="pt-BR" sz="1400" dirty="0">
                <a:solidFill>
                  <a:srgbClr val="474343"/>
                </a:solidFill>
              </a:rPr>
              <a:t> de 1r i 2n d'ESO i </a:t>
            </a:r>
            <a:r>
              <a:rPr lang="pt-BR" sz="1400" dirty="0" err="1">
                <a:solidFill>
                  <a:srgbClr val="474343"/>
                </a:solidFill>
              </a:rPr>
              <a:t>alumnes</a:t>
            </a:r>
            <a:r>
              <a:rPr lang="pt-BR" sz="1400" dirty="0">
                <a:solidFill>
                  <a:srgbClr val="474343"/>
                </a:solidFill>
              </a:rPr>
              <a:t> </a:t>
            </a:r>
            <a:r>
              <a:rPr lang="pt-BR" sz="1400" dirty="0" err="1" smtClean="0">
                <a:solidFill>
                  <a:srgbClr val="474343"/>
                </a:solidFill>
              </a:rPr>
              <a:t>universitaris</a:t>
            </a:r>
            <a:endParaRPr lang="pt-BR" sz="1400" dirty="0" smtClean="0">
              <a:solidFill>
                <a:srgbClr val="474343"/>
              </a:solidFill>
            </a:endParaRPr>
          </a:p>
          <a:p>
            <a:pPr algn="just">
              <a:spcBef>
                <a:spcPts val="600"/>
              </a:spcBef>
            </a:pPr>
            <a:r>
              <a:rPr lang="ca-ES" sz="1400" b="1" dirty="0" smtClean="0">
                <a:solidFill>
                  <a:srgbClr val="474343"/>
                </a:solidFill>
              </a:rPr>
              <a:t>Centres educatius participants</a:t>
            </a:r>
          </a:p>
          <a:p>
            <a:pPr algn="just"/>
            <a:r>
              <a:rPr lang="ca-ES" sz="1400" dirty="0">
                <a:solidFill>
                  <a:srgbClr val="474343"/>
                </a:solidFill>
              </a:rPr>
              <a:t>Col·legi Sagrat </a:t>
            </a:r>
            <a:r>
              <a:rPr lang="ca-ES" sz="1400" dirty="0" smtClean="0">
                <a:solidFill>
                  <a:srgbClr val="474343"/>
                </a:solidFill>
              </a:rPr>
              <a:t>Cor, Institut </a:t>
            </a:r>
            <a:r>
              <a:rPr lang="ca-ES" sz="1400" dirty="0">
                <a:solidFill>
                  <a:srgbClr val="474343"/>
                </a:solidFill>
              </a:rPr>
              <a:t>La </a:t>
            </a:r>
            <a:r>
              <a:rPr lang="ca-ES" sz="1400" dirty="0" smtClean="0">
                <a:solidFill>
                  <a:srgbClr val="474343"/>
                </a:solidFill>
              </a:rPr>
              <a:t>Plana i Institut </a:t>
            </a:r>
            <a:r>
              <a:rPr lang="ca-ES" sz="1400" dirty="0">
                <a:solidFill>
                  <a:srgbClr val="474343"/>
                </a:solidFill>
              </a:rPr>
              <a:t>Jaume Callís</a:t>
            </a:r>
          </a:p>
          <a:p>
            <a:pPr algn="just">
              <a:spcBef>
                <a:spcPts val="600"/>
              </a:spcBef>
            </a:pPr>
            <a:r>
              <a:rPr lang="ca-ES" sz="1400" b="1" dirty="0" smtClean="0">
                <a:solidFill>
                  <a:srgbClr val="474343"/>
                </a:solidFill>
              </a:rPr>
              <a:t>Entitats implicades</a:t>
            </a:r>
            <a:endParaRPr lang="ca-ES" sz="1400" b="1" dirty="0">
              <a:solidFill>
                <a:srgbClr val="474343"/>
              </a:solidFill>
            </a:endParaRPr>
          </a:p>
          <a:p>
            <a:pPr lvl="0" algn="just"/>
            <a:r>
              <a:rPr lang="ca-ES" sz="1400" dirty="0" smtClean="0">
                <a:solidFill>
                  <a:srgbClr val="474343"/>
                </a:solidFill>
              </a:rPr>
              <a:t>Universitat de </a:t>
            </a:r>
            <a:r>
              <a:rPr lang="ca-ES" sz="1400" dirty="0">
                <a:solidFill>
                  <a:srgbClr val="474343"/>
                </a:solidFill>
              </a:rPr>
              <a:t>Vic i Generalitat de Catalunya</a:t>
            </a:r>
            <a:endParaRPr lang="ca-ES" sz="1400" dirty="0" smtClean="0">
              <a:solidFill>
                <a:srgbClr val="474343"/>
              </a:solidFill>
            </a:endParaRPr>
          </a:p>
          <a:p>
            <a:pPr lvl="0" algn="just">
              <a:spcBef>
                <a:spcPts val="600"/>
              </a:spcBef>
            </a:pPr>
            <a:r>
              <a:rPr lang="ca-ES" sz="1400" b="1" dirty="0" smtClean="0">
                <a:solidFill>
                  <a:srgbClr val="474343"/>
                </a:solidFill>
              </a:rPr>
              <a:t>Valoració i continuïtat</a:t>
            </a:r>
          </a:p>
          <a:p>
            <a:pPr lvl="0" algn="just"/>
            <a:r>
              <a:rPr lang="ca-ES" sz="1400" dirty="0" smtClean="0">
                <a:solidFill>
                  <a:srgbClr val="474343"/>
                </a:solidFill>
              </a:rPr>
              <a:t>Els centres participants valoren molt positivament el projecte i es preveu continuïtat per part dels centres participants.</a:t>
            </a:r>
            <a:endParaRPr lang="ca-ES" sz="1400" dirty="0">
              <a:solidFill>
                <a:srgbClr val="474343"/>
              </a:solidFill>
            </a:endParaRPr>
          </a:p>
        </p:txBody>
      </p:sp>
      <p:sp>
        <p:nvSpPr>
          <p:cNvPr id="4" name="Rectangle 10"/>
          <p:cNvSpPr>
            <a:spLocks noGrp="1" noChangeArrowheads="1"/>
          </p:cNvSpPr>
          <p:nvPr>
            <p:ph type="ctrTitle"/>
          </p:nvPr>
        </p:nvSpPr>
        <p:spPr>
          <a:xfrm>
            <a:off x="0" y="0"/>
            <a:ext cx="12192000" cy="660400"/>
          </a:xfrm>
          <a:solidFill>
            <a:srgbClr val="660033"/>
          </a:solidFill>
        </p:spPr>
        <p:txBody>
          <a:bodyPr>
            <a:normAutofit fontScale="90000"/>
          </a:bodyPr>
          <a:lstStyle/>
          <a:p>
            <a:pPr eaLnBrk="1" fontAlgn="auto" hangingPunct="1">
              <a:spcAft>
                <a:spcPts val="0"/>
              </a:spcAft>
              <a:defRPr/>
            </a:pPr>
            <a:r>
              <a:rPr lang="ca-ES" sz="4800" dirty="0" smtClean="0">
                <a:solidFill>
                  <a:schemeClr val="accent1"/>
                </a:solidFill>
                <a:latin typeface="Calibri" pitchFamily="34" charset="0"/>
              </a:rPr>
              <a:t/>
            </a:r>
            <a:br>
              <a:rPr lang="ca-ES" sz="4800" dirty="0" smtClean="0">
                <a:solidFill>
                  <a:schemeClr val="accent1"/>
                </a:solidFill>
                <a:latin typeface="Calibri" pitchFamily="34" charset="0"/>
              </a:rPr>
            </a:br>
            <a:r>
              <a:rPr lang="ca-ES" sz="4800" dirty="0">
                <a:solidFill>
                  <a:schemeClr val="accent1"/>
                </a:solidFill>
                <a:latin typeface="Calibri" pitchFamily="34" charset="0"/>
              </a:rPr>
              <a:t/>
            </a:r>
            <a:br>
              <a:rPr lang="ca-ES" sz="4800" dirty="0">
                <a:solidFill>
                  <a:schemeClr val="accent1"/>
                </a:solidFill>
                <a:latin typeface="Calibri" pitchFamily="34" charset="0"/>
              </a:rPr>
            </a:br>
            <a:endParaRPr lang="es-ES" sz="4800" dirty="0">
              <a:solidFill>
                <a:schemeClr val="accent1"/>
              </a:solidFill>
              <a:latin typeface="Calibri" pitchFamily="34" charset="0"/>
            </a:endParaRPr>
          </a:p>
        </p:txBody>
      </p:sp>
      <p:pic>
        <p:nvPicPr>
          <p:cNvPr id="9" name="Imat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6185723"/>
            <a:ext cx="1943100" cy="511683"/>
          </a:xfrm>
          <a:prstGeom prst="rect">
            <a:avLst/>
          </a:prstGeom>
        </p:spPr>
      </p:pic>
      <p:sp>
        <p:nvSpPr>
          <p:cNvPr id="15" name="Rectangle arrodonit 14"/>
          <p:cNvSpPr/>
          <p:nvPr/>
        </p:nvSpPr>
        <p:spPr>
          <a:xfrm>
            <a:off x="620708" y="1054099"/>
            <a:ext cx="6148392" cy="360843"/>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1.5 Jove x jove</a:t>
            </a:r>
            <a:endParaRPr lang="ca-ES" sz="2000" b="1" dirty="0">
              <a:solidFill>
                <a:srgbClr val="660033"/>
              </a:solidFill>
            </a:endParaRPr>
          </a:p>
        </p:txBody>
      </p:sp>
      <p:sp>
        <p:nvSpPr>
          <p:cNvPr id="39" name="Rectangle arrodonit 38">
            <a:hlinkClick r:id="rId3" action="ppaction://hlinksldjump"/>
          </p:cNvPr>
          <p:cNvSpPr/>
          <p:nvPr/>
        </p:nvSpPr>
        <p:spPr>
          <a:xfrm>
            <a:off x="190500" y="128979"/>
            <a:ext cx="49276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 Projectes </a:t>
            </a:r>
            <a:r>
              <a:rPr lang="ca-ES" sz="2000" b="1" dirty="0">
                <a:solidFill>
                  <a:srgbClr val="660033"/>
                </a:solidFill>
              </a:rPr>
              <a:t>de suport als centres educatius</a:t>
            </a:r>
          </a:p>
        </p:txBody>
      </p:sp>
      <p:sp>
        <p:nvSpPr>
          <p:cNvPr id="13" name="QuadreDeText 12"/>
          <p:cNvSpPr txBox="1"/>
          <p:nvPr/>
        </p:nvSpPr>
        <p:spPr>
          <a:xfrm>
            <a:off x="11290300" y="6550979"/>
            <a:ext cx="901700" cy="261610"/>
          </a:xfrm>
          <a:prstGeom prst="rect">
            <a:avLst/>
          </a:prstGeom>
          <a:noFill/>
        </p:spPr>
        <p:txBody>
          <a:bodyPr wrap="square" rtlCol="0">
            <a:spAutoFit/>
          </a:bodyPr>
          <a:lstStyle/>
          <a:p>
            <a:pPr algn="r"/>
            <a:r>
              <a:rPr lang="ca-ES" sz="1100" dirty="0" smtClean="0">
                <a:solidFill>
                  <a:srgbClr val="474343"/>
                </a:solidFill>
              </a:rPr>
              <a:t>Pg. 14/41</a:t>
            </a:r>
            <a:endParaRPr lang="ca-ES" sz="1100" dirty="0">
              <a:solidFill>
                <a:srgbClr val="474343"/>
              </a:solidFill>
            </a:endParaRPr>
          </a:p>
        </p:txBody>
      </p:sp>
      <p:pic>
        <p:nvPicPr>
          <p:cNvPr id="14" name="Imat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7600" y="6154348"/>
            <a:ext cx="1384300" cy="625231"/>
          </a:xfrm>
          <a:prstGeom prst="rect">
            <a:avLst/>
          </a:prstGeom>
        </p:spPr>
      </p:pic>
      <p:sp>
        <p:nvSpPr>
          <p:cNvPr id="11" name="Rectangle arrodonit 10">
            <a:hlinkClick r:id="rId3" action="ppaction://hlinksldjump"/>
          </p:cNvPr>
          <p:cNvSpPr/>
          <p:nvPr/>
        </p:nvSpPr>
        <p:spPr>
          <a:xfrm>
            <a:off x="190500" y="128979"/>
            <a:ext cx="51054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 Projectes </a:t>
            </a:r>
            <a:r>
              <a:rPr lang="ca-ES" sz="2000" b="1" dirty="0">
                <a:solidFill>
                  <a:srgbClr val="660033"/>
                </a:solidFill>
              </a:rPr>
              <a:t>de suport als centres educatius</a:t>
            </a:r>
          </a:p>
        </p:txBody>
      </p:sp>
      <p:sp>
        <p:nvSpPr>
          <p:cNvPr id="12" name="Fletxa corbada cap amunt 11">
            <a:hlinkClick r:id="rId3" action="ppaction://hlinksldjump"/>
          </p:cNvPr>
          <p:cNvSpPr/>
          <p:nvPr/>
        </p:nvSpPr>
        <p:spPr>
          <a:xfrm rot="15868668">
            <a:off x="4942048" y="163234"/>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17" name="Rectangle 10"/>
          <p:cNvSpPr txBox="1">
            <a:spLocks noChangeArrowheads="1"/>
          </p:cNvSpPr>
          <p:nvPr/>
        </p:nvSpPr>
        <p:spPr>
          <a:xfrm>
            <a:off x="8013700" y="-7457"/>
            <a:ext cx="4178300" cy="664228"/>
          </a:xfrm>
          <a:prstGeom prst="rect">
            <a:avLst/>
          </a:prstGeom>
          <a:solidFill>
            <a:srgbClr val="6600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sp>
        <p:nvSpPr>
          <p:cNvPr id="18" name="Rectangle arrodonit 17">
            <a:hlinkClick r:id="rId3" action="ppaction://hlinksldjump"/>
          </p:cNvPr>
          <p:cNvSpPr/>
          <p:nvPr/>
        </p:nvSpPr>
        <p:spPr>
          <a:xfrm>
            <a:off x="190500" y="128979"/>
            <a:ext cx="66294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 Projectes relacionats amb la millora de l’èxit educatiu</a:t>
            </a:r>
            <a:endParaRPr lang="ca-ES" sz="2000" b="1" dirty="0">
              <a:solidFill>
                <a:srgbClr val="660033"/>
              </a:solidFill>
            </a:endParaRPr>
          </a:p>
        </p:txBody>
      </p:sp>
      <p:sp>
        <p:nvSpPr>
          <p:cNvPr id="19" name="Fletxa corbada cap amunt 18">
            <a:hlinkClick r:id="rId3" action="ppaction://hlinksldjump"/>
          </p:cNvPr>
          <p:cNvSpPr/>
          <p:nvPr/>
        </p:nvSpPr>
        <p:spPr>
          <a:xfrm rot="15868668">
            <a:off x="6426155" y="161983"/>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20" name="Rectangle arrodonit 19">
            <a:hlinkClick r:id="rId5"/>
          </p:cNvPr>
          <p:cNvSpPr/>
          <p:nvPr/>
        </p:nvSpPr>
        <p:spPr>
          <a:xfrm>
            <a:off x="9448800" y="1047506"/>
            <a:ext cx="2058992" cy="323362"/>
          </a:xfrm>
          <a:prstGeom prst="roundRect">
            <a:avLst/>
          </a:prstGeom>
          <a:solidFill>
            <a:schemeClr val="accent3">
              <a:lumMod val="60000"/>
              <a:lumOff val="4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smtClean="0">
                <a:solidFill>
                  <a:schemeClr val="accent1">
                    <a:lumMod val="75000"/>
                  </a:schemeClr>
                </a:solidFill>
              </a:rPr>
              <a:t>Més informació a la web</a:t>
            </a:r>
            <a:endParaRPr lang="ca-ES" sz="1400" dirty="0">
              <a:solidFill>
                <a:schemeClr val="accent1">
                  <a:lumMod val="75000"/>
                </a:schemeClr>
              </a:solidFill>
            </a:endParaRPr>
          </a:p>
        </p:txBody>
      </p:sp>
      <p:pic>
        <p:nvPicPr>
          <p:cNvPr id="21" name="Imatge 20"/>
          <p:cNvPicPr>
            <a:picLocks noChangeAspect="1"/>
          </p:cNvPicPr>
          <p:nvPr/>
        </p:nvPicPr>
        <p:blipFill rotWithShape="1">
          <a:blip r:embed="rId6" cstate="print">
            <a:extLst>
              <a:ext uri="{28A0092B-C50C-407E-A947-70E740481C1C}">
                <a14:useLocalDpi xmlns:a14="http://schemas.microsoft.com/office/drawing/2010/main" val="0"/>
              </a:ext>
            </a:extLst>
          </a:blip>
          <a:srcRect t="6748" b="25759"/>
          <a:stretch/>
        </p:blipFill>
        <p:spPr>
          <a:xfrm>
            <a:off x="7349535" y="802216"/>
            <a:ext cx="1364587" cy="604242"/>
          </a:xfrm>
          <a:prstGeom prst="rect">
            <a:avLst/>
          </a:prstGeom>
        </p:spPr>
      </p:pic>
    </p:spTree>
    <p:extLst>
      <p:ext uri="{BB962C8B-B14F-4D97-AF65-F5344CB8AC3E}">
        <p14:creationId xmlns:p14="http://schemas.microsoft.com/office/powerpoint/2010/main" val="1448675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arrodonit 39"/>
          <p:cNvSpPr/>
          <p:nvPr/>
        </p:nvSpPr>
        <p:spPr>
          <a:xfrm>
            <a:off x="990600" y="1271714"/>
            <a:ext cx="10477500" cy="4857234"/>
          </a:xfrm>
          <a:prstGeom prst="roundRect">
            <a:avLst/>
          </a:prstGeom>
          <a:solidFill>
            <a:schemeClr val="bg1"/>
          </a:solidFill>
          <a:ln cap="rnd">
            <a:solidFill>
              <a:srgbClr val="660033"/>
            </a:solidFill>
            <a:round/>
          </a:ln>
        </p:spPr>
        <p:style>
          <a:lnRef idx="2">
            <a:schemeClr val="accent1">
              <a:shade val="50000"/>
            </a:schemeClr>
          </a:lnRef>
          <a:fillRef idx="1">
            <a:schemeClr val="accent1"/>
          </a:fillRef>
          <a:effectRef idx="0">
            <a:schemeClr val="accent1"/>
          </a:effectRef>
          <a:fontRef idx="minor">
            <a:schemeClr val="lt1"/>
          </a:fontRef>
        </p:style>
        <p:txBody>
          <a:bodyPr tIns="108000" bIns="36000" numCol="2" spcCol="180000" rtlCol="0" anchor="t" anchorCtr="0"/>
          <a:lstStyle/>
          <a:p>
            <a:pPr algn="just"/>
            <a:r>
              <a:rPr lang="ca-ES" sz="1400" b="1" dirty="0" smtClean="0">
                <a:solidFill>
                  <a:srgbClr val="474343"/>
                </a:solidFill>
              </a:rPr>
              <a:t>Breu descripció</a:t>
            </a:r>
          </a:p>
          <a:p>
            <a:pPr algn="just"/>
            <a:r>
              <a:rPr lang="ca-ES" sz="1400" dirty="0">
                <a:solidFill>
                  <a:srgbClr val="474343"/>
                </a:solidFill>
              </a:rPr>
              <a:t>Aquesta projecte, nascut amb la finalitat d’acostar als nens i joves de Vic al món del teatre i les arts escèniques així com donar-los l’oportunitat de gaudir de les instal·lacions de l’Atlàntida, és una iniciativa de la Regidoria d’educació de l’Ajuntament de Vic en col·laboració amb </a:t>
            </a:r>
            <a:r>
              <a:rPr lang="ca-ES" sz="1400" dirty="0" smtClean="0">
                <a:solidFill>
                  <a:srgbClr val="474343"/>
                </a:solidFill>
              </a:rPr>
              <a:t>l'Atlàntida, centre d’Arts escèniques d’Osona.</a:t>
            </a:r>
            <a:endParaRPr lang="ca-ES" sz="1400" dirty="0">
              <a:solidFill>
                <a:srgbClr val="474343"/>
              </a:solidFill>
            </a:endParaRPr>
          </a:p>
          <a:p>
            <a:pPr algn="just"/>
            <a:r>
              <a:rPr lang="ca-ES" sz="1400" dirty="0" smtClean="0">
                <a:solidFill>
                  <a:srgbClr val="474343"/>
                </a:solidFill>
              </a:rPr>
              <a:t>La </a:t>
            </a:r>
            <a:r>
              <a:rPr lang="ca-ES" sz="1400" dirty="0">
                <a:solidFill>
                  <a:srgbClr val="474343"/>
                </a:solidFill>
              </a:rPr>
              <a:t>proposta s’emmarca dins el Projecte Educatiu de Ciutat que reconeix el valor educatiu de les diferents disciplines d’arts escèniques i, també, vol potenciar la tasca educadora del nou teatre de la ciutat, reforçant les polítiques culturals i educatives de la nostra ciutat tot fomentant la captació de nous públics de teatre i les arts escèniques.</a:t>
            </a:r>
          </a:p>
          <a:p>
            <a:pPr algn="just"/>
            <a:r>
              <a:rPr lang="ca-ES" sz="1400" dirty="0" smtClean="0">
                <a:solidFill>
                  <a:srgbClr val="474343"/>
                </a:solidFill>
              </a:rPr>
              <a:t>La </a:t>
            </a:r>
            <a:r>
              <a:rPr lang="ca-ES" sz="1400" dirty="0">
                <a:solidFill>
                  <a:srgbClr val="474343"/>
                </a:solidFill>
              </a:rPr>
              <a:t>programació, que destaca per la qualitat artística, la idoneïtat pedagògica de les obres i la professionalitat de les companyies, és escollida directament per la direcció artística de l’Atlàntida, i proposada als diferents centres d’educació primària i secundària de la ciutat de Vic.</a:t>
            </a:r>
          </a:p>
          <a:p>
            <a:pPr algn="just">
              <a:spcBef>
                <a:spcPts val="600"/>
              </a:spcBef>
            </a:pPr>
            <a:r>
              <a:rPr lang="ca-ES" sz="1400" b="1" dirty="0" smtClean="0">
                <a:solidFill>
                  <a:srgbClr val="474343"/>
                </a:solidFill>
              </a:rPr>
              <a:t>Objectius</a:t>
            </a:r>
            <a:endParaRPr lang="ca-ES" sz="1400" dirty="0">
              <a:solidFill>
                <a:srgbClr val="474343"/>
              </a:solidFill>
            </a:endParaRPr>
          </a:p>
          <a:p>
            <a:pPr marL="285750" indent="-285750" algn="just">
              <a:buFont typeface="Arial" panose="020B0604020202020204" pitchFamily="34" charset="0"/>
              <a:buChar char="•"/>
            </a:pPr>
            <a:r>
              <a:rPr lang="ca-ES" sz="1400" dirty="0">
                <a:solidFill>
                  <a:srgbClr val="474343"/>
                </a:solidFill>
              </a:rPr>
              <a:t>Apropar els nois i noies de la ciutat a diferents propostes culturals adaptades a cada nivell.</a:t>
            </a:r>
            <a:r>
              <a:rPr lang="ca-ES" sz="1400" dirty="0" smtClean="0">
                <a:solidFill>
                  <a:srgbClr val="474343"/>
                </a:solidFill>
              </a:rPr>
              <a:t> </a:t>
            </a:r>
          </a:p>
          <a:p>
            <a:pPr algn="just">
              <a:spcBef>
                <a:spcPts val="600"/>
              </a:spcBef>
            </a:pPr>
            <a:r>
              <a:rPr lang="ca-ES" sz="1400" b="1" dirty="0" smtClean="0">
                <a:solidFill>
                  <a:srgbClr val="474343"/>
                </a:solidFill>
              </a:rPr>
              <a:t>Destinataris</a:t>
            </a:r>
          </a:p>
          <a:p>
            <a:pPr algn="just"/>
            <a:r>
              <a:rPr lang="es-ES" sz="1400" dirty="0" err="1">
                <a:solidFill>
                  <a:srgbClr val="474343"/>
                </a:solidFill>
              </a:rPr>
              <a:t>Alumnes</a:t>
            </a:r>
            <a:r>
              <a:rPr lang="es-ES" sz="1400" dirty="0">
                <a:solidFill>
                  <a:srgbClr val="474343"/>
                </a:solidFill>
              </a:rPr>
              <a:t> </a:t>
            </a:r>
            <a:r>
              <a:rPr lang="es-ES" sz="1400" dirty="0" err="1">
                <a:solidFill>
                  <a:srgbClr val="474343"/>
                </a:solidFill>
              </a:rPr>
              <a:t>d'educació</a:t>
            </a:r>
            <a:r>
              <a:rPr lang="es-ES" sz="1400" dirty="0">
                <a:solidFill>
                  <a:srgbClr val="474343"/>
                </a:solidFill>
              </a:rPr>
              <a:t> infantil, </a:t>
            </a:r>
            <a:r>
              <a:rPr lang="es-ES" sz="1400" dirty="0" err="1">
                <a:solidFill>
                  <a:srgbClr val="474343"/>
                </a:solidFill>
              </a:rPr>
              <a:t>primària</a:t>
            </a:r>
            <a:r>
              <a:rPr lang="es-ES" sz="1400" dirty="0">
                <a:solidFill>
                  <a:srgbClr val="474343"/>
                </a:solidFill>
              </a:rPr>
              <a:t> i </a:t>
            </a:r>
            <a:r>
              <a:rPr lang="es-ES" sz="1400" dirty="0" err="1">
                <a:solidFill>
                  <a:srgbClr val="474343"/>
                </a:solidFill>
              </a:rPr>
              <a:t>secundària</a:t>
            </a:r>
            <a:endParaRPr lang="ca-ES" sz="1400" b="1" dirty="0" smtClean="0">
              <a:solidFill>
                <a:srgbClr val="474343"/>
              </a:solidFill>
            </a:endParaRPr>
          </a:p>
          <a:p>
            <a:pPr algn="just">
              <a:spcBef>
                <a:spcPts val="600"/>
              </a:spcBef>
            </a:pPr>
            <a:r>
              <a:rPr lang="ca-ES" sz="1400" b="1" dirty="0" smtClean="0">
                <a:solidFill>
                  <a:srgbClr val="474343"/>
                </a:solidFill>
              </a:rPr>
              <a:t>Nombre d’alumnes participants al projecte</a:t>
            </a:r>
          </a:p>
          <a:p>
            <a:pPr algn="just"/>
            <a:r>
              <a:rPr lang="ca-ES" sz="1400" dirty="0" smtClean="0">
                <a:solidFill>
                  <a:srgbClr val="474343"/>
                </a:solidFill>
              </a:rPr>
              <a:t>2807 alumnes</a:t>
            </a:r>
          </a:p>
          <a:p>
            <a:pPr algn="just">
              <a:spcBef>
                <a:spcPts val="600"/>
              </a:spcBef>
            </a:pPr>
            <a:r>
              <a:rPr lang="ca-ES" sz="1400" b="1" dirty="0" smtClean="0">
                <a:solidFill>
                  <a:srgbClr val="474343"/>
                </a:solidFill>
              </a:rPr>
              <a:t>Centres educatius participants</a:t>
            </a:r>
          </a:p>
          <a:p>
            <a:pPr algn="just"/>
            <a:r>
              <a:rPr lang="it-IT" sz="1400" dirty="0">
                <a:solidFill>
                  <a:srgbClr val="474343"/>
                </a:solidFill>
              </a:rPr>
              <a:t>Escola </a:t>
            </a:r>
            <a:r>
              <a:rPr lang="it-IT" sz="1400" dirty="0" smtClean="0">
                <a:solidFill>
                  <a:srgbClr val="474343"/>
                </a:solidFill>
              </a:rPr>
              <a:t>Andersen, Escola Centre, Escola </a:t>
            </a:r>
            <a:r>
              <a:rPr lang="it-IT" sz="1400" dirty="0">
                <a:solidFill>
                  <a:srgbClr val="474343"/>
                </a:solidFill>
              </a:rPr>
              <a:t>Dr. Joaquim </a:t>
            </a:r>
            <a:r>
              <a:rPr lang="it-IT" sz="1400" dirty="0" smtClean="0">
                <a:solidFill>
                  <a:srgbClr val="474343"/>
                </a:solidFill>
              </a:rPr>
              <a:t>Salarich, Escola </a:t>
            </a:r>
            <a:r>
              <a:rPr lang="it-IT" sz="1400" dirty="0" err="1">
                <a:solidFill>
                  <a:srgbClr val="474343"/>
                </a:solidFill>
              </a:rPr>
              <a:t>Guillem</a:t>
            </a:r>
            <a:r>
              <a:rPr lang="it-IT" sz="1400" dirty="0">
                <a:solidFill>
                  <a:srgbClr val="474343"/>
                </a:solidFill>
              </a:rPr>
              <a:t> de </a:t>
            </a:r>
            <a:r>
              <a:rPr lang="it-IT" sz="1400" dirty="0" smtClean="0">
                <a:solidFill>
                  <a:srgbClr val="474343"/>
                </a:solidFill>
              </a:rPr>
              <a:t>Mont-</a:t>
            </a:r>
            <a:r>
              <a:rPr lang="it-IT" sz="1400" dirty="0" err="1" smtClean="0">
                <a:solidFill>
                  <a:srgbClr val="474343"/>
                </a:solidFill>
              </a:rPr>
              <a:t>rodon</a:t>
            </a:r>
            <a:r>
              <a:rPr lang="it-IT" sz="1400" dirty="0" smtClean="0">
                <a:solidFill>
                  <a:srgbClr val="474343"/>
                </a:solidFill>
              </a:rPr>
              <a:t>, Escola </a:t>
            </a:r>
            <a:r>
              <a:rPr lang="it-IT" sz="1400" dirty="0" err="1" smtClean="0">
                <a:solidFill>
                  <a:srgbClr val="474343"/>
                </a:solidFill>
              </a:rPr>
              <a:t>Sentfores</a:t>
            </a:r>
            <a:r>
              <a:rPr lang="it-IT" sz="1400" dirty="0" smtClean="0">
                <a:solidFill>
                  <a:srgbClr val="474343"/>
                </a:solidFill>
              </a:rPr>
              <a:t>, </a:t>
            </a:r>
            <a:r>
              <a:rPr lang="it-IT" sz="1400" dirty="0" err="1" smtClean="0">
                <a:solidFill>
                  <a:srgbClr val="474343"/>
                </a:solidFill>
              </a:rPr>
              <a:t>Col·legi</a:t>
            </a:r>
            <a:r>
              <a:rPr lang="it-IT" sz="1400" dirty="0" smtClean="0">
                <a:solidFill>
                  <a:srgbClr val="474343"/>
                </a:solidFill>
              </a:rPr>
              <a:t> </a:t>
            </a:r>
            <a:r>
              <a:rPr lang="it-IT" sz="1400" dirty="0" err="1" smtClean="0">
                <a:solidFill>
                  <a:srgbClr val="474343"/>
                </a:solidFill>
              </a:rPr>
              <a:t>Escorial</a:t>
            </a:r>
            <a:r>
              <a:rPr lang="it-IT" sz="1400" dirty="0" smtClean="0">
                <a:solidFill>
                  <a:srgbClr val="474343"/>
                </a:solidFill>
              </a:rPr>
              <a:t>, </a:t>
            </a:r>
            <a:r>
              <a:rPr lang="it-IT" sz="1400" dirty="0" err="1" smtClean="0">
                <a:solidFill>
                  <a:srgbClr val="474343"/>
                </a:solidFill>
              </a:rPr>
              <a:t>Col·legi</a:t>
            </a:r>
            <a:r>
              <a:rPr lang="it-IT" sz="1400" dirty="0" smtClean="0">
                <a:solidFill>
                  <a:srgbClr val="474343"/>
                </a:solidFill>
              </a:rPr>
              <a:t> </a:t>
            </a:r>
            <a:r>
              <a:rPr lang="it-IT" sz="1400" dirty="0">
                <a:solidFill>
                  <a:srgbClr val="474343"/>
                </a:solidFill>
              </a:rPr>
              <a:t>Pare </a:t>
            </a:r>
            <a:r>
              <a:rPr lang="it-IT" sz="1400" dirty="0" err="1" smtClean="0">
                <a:solidFill>
                  <a:srgbClr val="474343"/>
                </a:solidFill>
              </a:rPr>
              <a:t>Coll</a:t>
            </a:r>
            <a:r>
              <a:rPr lang="it-IT" sz="1400" dirty="0" smtClean="0">
                <a:solidFill>
                  <a:srgbClr val="474343"/>
                </a:solidFill>
              </a:rPr>
              <a:t> – </a:t>
            </a:r>
            <a:r>
              <a:rPr lang="it-IT" sz="1400" dirty="0" err="1" smtClean="0">
                <a:solidFill>
                  <a:srgbClr val="474343"/>
                </a:solidFill>
              </a:rPr>
              <a:t>Fedac</a:t>
            </a:r>
            <a:r>
              <a:rPr lang="it-IT" sz="1400" dirty="0" smtClean="0">
                <a:solidFill>
                  <a:srgbClr val="474343"/>
                </a:solidFill>
              </a:rPr>
              <a:t> Vic, </a:t>
            </a:r>
            <a:r>
              <a:rPr lang="it-IT" sz="1400" dirty="0" err="1" smtClean="0">
                <a:solidFill>
                  <a:srgbClr val="474343"/>
                </a:solidFill>
              </a:rPr>
              <a:t>Col·legi</a:t>
            </a:r>
            <a:r>
              <a:rPr lang="it-IT" sz="1400" dirty="0" smtClean="0">
                <a:solidFill>
                  <a:srgbClr val="474343"/>
                </a:solidFill>
              </a:rPr>
              <a:t> </a:t>
            </a:r>
            <a:r>
              <a:rPr lang="it-IT" sz="1400" dirty="0" err="1">
                <a:solidFill>
                  <a:srgbClr val="474343"/>
                </a:solidFill>
              </a:rPr>
              <a:t>Sagrat</a:t>
            </a:r>
            <a:r>
              <a:rPr lang="it-IT" sz="1400" dirty="0">
                <a:solidFill>
                  <a:srgbClr val="474343"/>
                </a:solidFill>
              </a:rPr>
              <a:t> </a:t>
            </a:r>
            <a:r>
              <a:rPr lang="it-IT" sz="1400" dirty="0" err="1" smtClean="0">
                <a:solidFill>
                  <a:srgbClr val="474343"/>
                </a:solidFill>
              </a:rPr>
              <a:t>Cor</a:t>
            </a:r>
            <a:r>
              <a:rPr lang="it-IT" sz="1400" dirty="0" smtClean="0">
                <a:solidFill>
                  <a:srgbClr val="474343"/>
                </a:solidFill>
              </a:rPr>
              <a:t>, </a:t>
            </a:r>
            <a:r>
              <a:rPr lang="it-IT" sz="1400" dirty="0" err="1" smtClean="0">
                <a:solidFill>
                  <a:srgbClr val="474343"/>
                </a:solidFill>
              </a:rPr>
              <a:t>Col·legi</a:t>
            </a:r>
            <a:r>
              <a:rPr lang="it-IT" sz="1400" dirty="0" smtClean="0">
                <a:solidFill>
                  <a:srgbClr val="474343"/>
                </a:solidFill>
              </a:rPr>
              <a:t> </a:t>
            </a:r>
            <a:r>
              <a:rPr lang="it-IT" sz="1400" dirty="0" err="1">
                <a:solidFill>
                  <a:srgbClr val="474343"/>
                </a:solidFill>
              </a:rPr>
              <a:t>Sant</a:t>
            </a:r>
            <a:r>
              <a:rPr lang="it-IT" sz="1400" dirty="0">
                <a:solidFill>
                  <a:srgbClr val="474343"/>
                </a:solidFill>
              </a:rPr>
              <a:t> </a:t>
            </a:r>
            <a:r>
              <a:rPr lang="it-IT" sz="1400" dirty="0" smtClean="0">
                <a:solidFill>
                  <a:srgbClr val="474343"/>
                </a:solidFill>
              </a:rPr>
              <a:t>Miquel i </a:t>
            </a:r>
            <a:r>
              <a:rPr lang="it-IT" sz="1400" dirty="0" err="1" smtClean="0">
                <a:solidFill>
                  <a:srgbClr val="474343"/>
                </a:solidFill>
              </a:rPr>
              <a:t>Col·legi</a:t>
            </a:r>
            <a:r>
              <a:rPr lang="it-IT" sz="1400" dirty="0" smtClean="0">
                <a:solidFill>
                  <a:srgbClr val="474343"/>
                </a:solidFill>
              </a:rPr>
              <a:t> </a:t>
            </a:r>
            <a:r>
              <a:rPr lang="it-IT" sz="1400" dirty="0">
                <a:solidFill>
                  <a:srgbClr val="474343"/>
                </a:solidFill>
              </a:rPr>
              <a:t>Sta. Caterina</a:t>
            </a:r>
          </a:p>
          <a:p>
            <a:pPr algn="just">
              <a:spcBef>
                <a:spcPts val="600"/>
              </a:spcBef>
            </a:pPr>
            <a:r>
              <a:rPr lang="ca-ES" sz="1400" b="1" dirty="0" smtClean="0">
                <a:solidFill>
                  <a:srgbClr val="474343"/>
                </a:solidFill>
              </a:rPr>
              <a:t>Entitats implicades</a:t>
            </a:r>
            <a:endParaRPr lang="ca-ES" sz="1400" b="1" dirty="0">
              <a:solidFill>
                <a:srgbClr val="474343"/>
              </a:solidFill>
            </a:endParaRPr>
          </a:p>
          <a:p>
            <a:pPr lvl="0" algn="just"/>
            <a:r>
              <a:rPr lang="ca-ES" sz="1400" dirty="0" smtClean="0">
                <a:solidFill>
                  <a:srgbClr val="474343"/>
                </a:solidFill>
              </a:rPr>
              <a:t>Atlàntida, centre d’Arts escèniques d’Osona, Departament d’Ensenyament</a:t>
            </a:r>
          </a:p>
          <a:p>
            <a:pPr lvl="0" algn="just">
              <a:spcBef>
                <a:spcPts val="600"/>
              </a:spcBef>
            </a:pPr>
            <a:r>
              <a:rPr lang="ca-ES" sz="1400" b="1" dirty="0" smtClean="0">
                <a:solidFill>
                  <a:srgbClr val="474343"/>
                </a:solidFill>
              </a:rPr>
              <a:t>Valoració i continuïtat</a:t>
            </a:r>
          </a:p>
          <a:p>
            <a:pPr lvl="0" algn="just"/>
            <a:r>
              <a:rPr lang="ca-ES" sz="1400" dirty="0" smtClean="0">
                <a:solidFill>
                  <a:srgbClr val="474343"/>
                </a:solidFill>
              </a:rPr>
              <a:t>El centres valoren positivament el projecte.</a:t>
            </a:r>
          </a:p>
          <a:p>
            <a:pPr lvl="0" algn="just"/>
            <a:r>
              <a:rPr lang="ca-ES" sz="1400" dirty="0" smtClean="0">
                <a:solidFill>
                  <a:srgbClr val="474343"/>
                </a:solidFill>
              </a:rPr>
              <a:t>De cara al curs 2015/16 ja s’ha fet proposta d’espectacles als centres educatius, incorporant una proposta d’espectacle en anglès per als alumnes d’ESO i batxillerat.</a:t>
            </a:r>
          </a:p>
        </p:txBody>
      </p:sp>
      <p:sp>
        <p:nvSpPr>
          <p:cNvPr id="4" name="Rectangle 10"/>
          <p:cNvSpPr>
            <a:spLocks noGrp="1" noChangeArrowheads="1"/>
          </p:cNvSpPr>
          <p:nvPr>
            <p:ph type="ctrTitle"/>
          </p:nvPr>
        </p:nvSpPr>
        <p:spPr>
          <a:xfrm>
            <a:off x="0" y="0"/>
            <a:ext cx="12192000" cy="660400"/>
          </a:xfrm>
          <a:solidFill>
            <a:srgbClr val="660033"/>
          </a:solidFill>
        </p:spPr>
        <p:txBody>
          <a:bodyPr>
            <a:normAutofit fontScale="90000"/>
          </a:bodyPr>
          <a:lstStyle/>
          <a:p>
            <a:pPr eaLnBrk="1" fontAlgn="auto" hangingPunct="1">
              <a:spcAft>
                <a:spcPts val="0"/>
              </a:spcAft>
              <a:defRPr/>
            </a:pPr>
            <a:r>
              <a:rPr lang="ca-ES" sz="4800" dirty="0" smtClean="0">
                <a:solidFill>
                  <a:schemeClr val="accent1"/>
                </a:solidFill>
                <a:latin typeface="Calibri" pitchFamily="34" charset="0"/>
              </a:rPr>
              <a:t/>
            </a:r>
            <a:br>
              <a:rPr lang="ca-ES" sz="4800" dirty="0" smtClean="0">
                <a:solidFill>
                  <a:schemeClr val="accent1"/>
                </a:solidFill>
                <a:latin typeface="Calibri" pitchFamily="34" charset="0"/>
              </a:rPr>
            </a:br>
            <a:r>
              <a:rPr lang="ca-ES" sz="4800" dirty="0">
                <a:solidFill>
                  <a:schemeClr val="accent1"/>
                </a:solidFill>
                <a:latin typeface="Calibri" pitchFamily="34" charset="0"/>
              </a:rPr>
              <a:t/>
            </a:r>
            <a:br>
              <a:rPr lang="ca-ES" sz="4800" dirty="0">
                <a:solidFill>
                  <a:schemeClr val="accent1"/>
                </a:solidFill>
                <a:latin typeface="Calibri" pitchFamily="34" charset="0"/>
              </a:rPr>
            </a:br>
            <a:endParaRPr lang="es-ES" sz="4800" dirty="0">
              <a:solidFill>
                <a:schemeClr val="accent1"/>
              </a:solidFill>
              <a:latin typeface="Calibri" pitchFamily="34" charset="0"/>
            </a:endParaRPr>
          </a:p>
        </p:txBody>
      </p:sp>
      <p:pic>
        <p:nvPicPr>
          <p:cNvPr id="9" name="Imat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6185723"/>
            <a:ext cx="1943100" cy="511683"/>
          </a:xfrm>
          <a:prstGeom prst="rect">
            <a:avLst/>
          </a:prstGeom>
        </p:spPr>
      </p:pic>
      <p:sp>
        <p:nvSpPr>
          <p:cNvPr id="15" name="Rectangle arrodonit 14"/>
          <p:cNvSpPr/>
          <p:nvPr/>
        </p:nvSpPr>
        <p:spPr>
          <a:xfrm>
            <a:off x="620708" y="1054099"/>
            <a:ext cx="6148392" cy="360843"/>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1.6 Apropa’t al teatre</a:t>
            </a:r>
            <a:endParaRPr lang="ca-ES" sz="2000" b="1" dirty="0">
              <a:solidFill>
                <a:srgbClr val="660033"/>
              </a:solidFill>
            </a:endParaRPr>
          </a:p>
        </p:txBody>
      </p:sp>
      <p:sp>
        <p:nvSpPr>
          <p:cNvPr id="39" name="Rectangle arrodonit 38">
            <a:hlinkClick r:id="rId3" action="ppaction://hlinksldjump"/>
          </p:cNvPr>
          <p:cNvSpPr/>
          <p:nvPr/>
        </p:nvSpPr>
        <p:spPr>
          <a:xfrm>
            <a:off x="190500" y="128979"/>
            <a:ext cx="49276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 Projectes </a:t>
            </a:r>
            <a:r>
              <a:rPr lang="ca-ES" sz="2000" b="1" dirty="0">
                <a:solidFill>
                  <a:srgbClr val="660033"/>
                </a:solidFill>
              </a:rPr>
              <a:t>de suport als centres educatius</a:t>
            </a:r>
          </a:p>
        </p:txBody>
      </p:sp>
      <p:sp>
        <p:nvSpPr>
          <p:cNvPr id="13" name="QuadreDeText 12"/>
          <p:cNvSpPr txBox="1"/>
          <p:nvPr/>
        </p:nvSpPr>
        <p:spPr>
          <a:xfrm>
            <a:off x="11290300" y="6550979"/>
            <a:ext cx="901700" cy="261610"/>
          </a:xfrm>
          <a:prstGeom prst="rect">
            <a:avLst/>
          </a:prstGeom>
          <a:noFill/>
        </p:spPr>
        <p:txBody>
          <a:bodyPr wrap="square" rtlCol="0">
            <a:spAutoFit/>
          </a:bodyPr>
          <a:lstStyle/>
          <a:p>
            <a:pPr algn="r"/>
            <a:r>
              <a:rPr lang="ca-ES" sz="1100" dirty="0" smtClean="0">
                <a:solidFill>
                  <a:srgbClr val="474343"/>
                </a:solidFill>
              </a:rPr>
              <a:t>Pg. 15/41</a:t>
            </a:r>
            <a:endParaRPr lang="ca-ES" sz="1100" dirty="0">
              <a:solidFill>
                <a:srgbClr val="474343"/>
              </a:solidFill>
            </a:endParaRPr>
          </a:p>
        </p:txBody>
      </p:sp>
      <p:pic>
        <p:nvPicPr>
          <p:cNvPr id="14" name="Imat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7600" y="6154348"/>
            <a:ext cx="1384300" cy="625231"/>
          </a:xfrm>
          <a:prstGeom prst="rect">
            <a:avLst/>
          </a:prstGeom>
        </p:spPr>
      </p:pic>
      <p:sp>
        <p:nvSpPr>
          <p:cNvPr id="11" name="Rectangle arrodonit 10">
            <a:hlinkClick r:id="rId3" action="ppaction://hlinksldjump"/>
          </p:cNvPr>
          <p:cNvSpPr/>
          <p:nvPr/>
        </p:nvSpPr>
        <p:spPr>
          <a:xfrm>
            <a:off x="190500" y="128979"/>
            <a:ext cx="51054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 Projectes </a:t>
            </a:r>
            <a:r>
              <a:rPr lang="ca-ES" sz="2000" b="1" dirty="0">
                <a:solidFill>
                  <a:srgbClr val="660033"/>
                </a:solidFill>
              </a:rPr>
              <a:t>de suport als centres educatius</a:t>
            </a:r>
          </a:p>
        </p:txBody>
      </p:sp>
      <p:sp>
        <p:nvSpPr>
          <p:cNvPr id="12" name="Fletxa corbada cap amunt 11">
            <a:hlinkClick r:id="rId3" action="ppaction://hlinksldjump"/>
          </p:cNvPr>
          <p:cNvSpPr/>
          <p:nvPr/>
        </p:nvSpPr>
        <p:spPr>
          <a:xfrm rot="15868668">
            <a:off x="4942048" y="163234"/>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16" name="Rectangle 10"/>
          <p:cNvSpPr txBox="1">
            <a:spLocks noChangeArrowheads="1"/>
          </p:cNvSpPr>
          <p:nvPr/>
        </p:nvSpPr>
        <p:spPr>
          <a:xfrm>
            <a:off x="8013700" y="-7457"/>
            <a:ext cx="4178300" cy="664228"/>
          </a:xfrm>
          <a:prstGeom prst="rect">
            <a:avLst/>
          </a:prstGeom>
          <a:solidFill>
            <a:srgbClr val="6600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sp>
        <p:nvSpPr>
          <p:cNvPr id="17" name="Rectangle arrodonit 16">
            <a:hlinkClick r:id="rId3" action="ppaction://hlinksldjump"/>
          </p:cNvPr>
          <p:cNvSpPr/>
          <p:nvPr/>
        </p:nvSpPr>
        <p:spPr>
          <a:xfrm>
            <a:off x="190500" y="128979"/>
            <a:ext cx="66294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 Projectes relacionats amb la millora de l’èxit educatiu</a:t>
            </a:r>
            <a:endParaRPr lang="ca-ES" sz="2000" b="1" dirty="0">
              <a:solidFill>
                <a:srgbClr val="660033"/>
              </a:solidFill>
            </a:endParaRPr>
          </a:p>
        </p:txBody>
      </p:sp>
      <p:sp>
        <p:nvSpPr>
          <p:cNvPr id="18" name="Fletxa corbada cap amunt 17">
            <a:hlinkClick r:id="rId3" action="ppaction://hlinksldjump"/>
          </p:cNvPr>
          <p:cNvSpPr/>
          <p:nvPr/>
        </p:nvSpPr>
        <p:spPr>
          <a:xfrm rot="15868668">
            <a:off x="6426155" y="161983"/>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19" name="Rectangle arrodonit 18">
            <a:hlinkClick r:id="rId5"/>
          </p:cNvPr>
          <p:cNvSpPr/>
          <p:nvPr/>
        </p:nvSpPr>
        <p:spPr>
          <a:xfrm>
            <a:off x="9448800" y="1047506"/>
            <a:ext cx="2058992" cy="323362"/>
          </a:xfrm>
          <a:prstGeom prst="roundRect">
            <a:avLst/>
          </a:prstGeom>
          <a:solidFill>
            <a:schemeClr val="accent3">
              <a:lumMod val="60000"/>
              <a:lumOff val="4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smtClean="0">
                <a:solidFill>
                  <a:schemeClr val="accent1">
                    <a:lumMod val="75000"/>
                  </a:schemeClr>
                </a:solidFill>
              </a:rPr>
              <a:t>Més informació a la web</a:t>
            </a:r>
            <a:endParaRPr lang="ca-ES" sz="1400" dirty="0">
              <a:solidFill>
                <a:schemeClr val="accent1">
                  <a:lumMod val="75000"/>
                </a:schemeClr>
              </a:solidFill>
            </a:endParaRPr>
          </a:p>
        </p:txBody>
      </p:sp>
      <p:pic>
        <p:nvPicPr>
          <p:cNvPr id="20" name="Imatge 19"/>
          <p:cNvPicPr>
            <a:picLocks noChangeAspect="1"/>
          </p:cNvPicPr>
          <p:nvPr/>
        </p:nvPicPr>
        <p:blipFill rotWithShape="1">
          <a:blip r:embed="rId6" cstate="print">
            <a:extLst>
              <a:ext uri="{28A0092B-C50C-407E-A947-70E740481C1C}">
                <a14:useLocalDpi xmlns:a14="http://schemas.microsoft.com/office/drawing/2010/main" val="0"/>
              </a:ext>
            </a:extLst>
          </a:blip>
          <a:srcRect t="6748" b="25759"/>
          <a:stretch/>
        </p:blipFill>
        <p:spPr>
          <a:xfrm>
            <a:off x="7349535" y="802216"/>
            <a:ext cx="1364587" cy="604242"/>
          </a:xfrm>
          <a:prstGeom prst="rect">
            <a:avLst/>
          </a:prstGeom>
        </p:spPr>
      </p:pic>
    </p:spTree>
    <p:extLst>
      <p:ext uri="{BB962C8B-B14F-4D97-AF65-F5344CB8AC3E}">
        <p14:creationId xmlns:p14="http://schemas.microsoft.com/office/powerpoint/2010/main" val="3025009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arrodonit 39"/>
          <p:cNvSpPr/>
          <p:nvPr/>
        </p:nvSpPr>
        <p:spPr>
          <a:xfrm>
            <a:off x="990600" y="1271714"/>
            <a:ext cx="10477500" cy="4857234"/>
          </a:xfrm>
          <a:prstGeom prst="roundRect">
            <a:avLst/>
          </a:prstGeom>
          <a:solidFill>
            <a:schemeClr val="bg1"/>
          </a:solidFill>
          <a:ln cap="rnd">
            <a:solidFill>
              <a:srgbClr val="660033"/>
            </a:solidFill>
            <a:round/>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numCol="2" spcCol="180000" rtlCol="0" anchor="t" anchorCtr="0"/>
          <a:lstStyle/>
          <a:p>
            <a:pPr algn="just"/>
            <a:r>
              <a:rPr lang="ca-ES" sz="1400" b="1" dirty="0" smtClean="0">
                <a:solidFill>
                  <a:srgbClr val="474343"/>
                </a:solidFill>
              </a:rPr>
              <a:t>Breu descripció</a:t>
            </a:r>
          </a:p>
          <a:p>
            <a:pPr algn="just"/>
            <a:r>
              <a:rPr lang="ca-ES" sz="1400" dirty="0" smtClean="0">
                <a:solidFill>
                  <a:srgbClr val="474343"/>
                </a:solidFill>
              </a:rPr>
              <a:t>Els tallers de poesia són un servei gratuït que la Biblioteca Joan Triadú ofereix, en col·laboració amb el Centre de Recursos Pedagògics d’Osona, als alumnes de cicle superior de primària.</a:t>
            </a:r>
          </a:p>
          <a:p>
            <a:pPr algn="just"/>
            <a:r>
              <a:rPr lang="ca-ES" sz="1400" dirty="0" smtClean="0">
                <a:solidFill>
                  <a:srgbClr val="474343"/>
                </a:solidFill>
              </a:rPr>
              <a:t>Els tallers pretenen aproximar els alumnes al llenguatge poètic, proporcionant-los pautes i recursos perquè els escolars aprenguin a fer una bona lectura, recitació i interpretació d’un poema. </a:t>
            </a:r>
          </a:p>
          <a:p>
            <a:pPr algn="just"/>
            <a:r>
              <a:rPr lang="ca-ES" sz="1400" dirty="0">
                <a:solidFill>
                  <a:srgbClr val="474343"/>
                </a:solidFill>
              </a:rPr>
              <a:t>Les sessions han anat acompanyades d’un espectacle de cloenda per tal que els alumnes poguessin mostrar davant el públic assistent els coneixements adquirits durant el taller. </a:t>
            </a:r>
          </a:p>
          <a:p>
            <a:pPr algn="just">
              <a:spcBef>
                <a:spcPts val="600"/>
              </a:spcBef>
            </a:pPr>
            <a:r>
              <a:rPr lang="ca-ES" sz="1400" b="1" dirty="0" smtClean="0">
                <a:solidFill>
                  <a:srgbClr val="474343"/>
                </a:solidFill>
              </a:rPr>
              <a:t>Objectius</a:t>
            </a:r>
            <a:endParaRPr lang="ca-ES" sz="1400" dirty="0" smtClean="0">
              <a:solidFill>
                <a:srgbClr val="474343"/>
              </a:solidFill>
            </a:endParaRPr>
          </a:p>
          <a:p>
            <a:pPr marL="285750" indent="-285750" algn="just">
              <a:buFont typeface="Arial" panose="020B0604020202020204" pitchFamily="34" charset="0"/>
              <a:buChar char="•"/>
            </a:pPr>
            <a:r>
              <a:rPr lang="ca-ES" sz="1400" dirty="0" smtClean="0">
                <a:solidFill>
                  <a:srgbClr val="474343"/>
                </a:solidFill>
              </a:rPr>
              <a:t>Apropar la poesia, d’una forma lúdica i amena, als nois i noies </a:t>
            </a:r>
          </a:p>
          <a:p>
            <a:pPr algn="just">
              <a:spcBef>
                <a:spcPts val="600"/>
              </a:spcBef>
            </a:pPr>
            <a:r>
              <a:rPr lang="ca-ES" sz="1400" b="1" dirty="0" smtClean="0">
                <a:solidFill>
                  <a:srgbClr val="474343"/>
                </a:solidFill>
              </a:rPr>
              <a:t>Nombre d’alumnes participants al projecte</a:t>
            </a:r>
          </a:p>
          <a:p>
            <a:pPr algn="just"/>
            <a:r>
              <a:rPr lang="ca-ES" sz="1400" dirty="0" smtClean="0">
                <a:solidFill>
                  <a:srgbClr val="474343"/>
                </a:solidFill>
              </a:rPr>
              <a:t>488 alumnes de cicle superior de primària</a:t>
            </a:r>
          </a:p>
          <a:p>
            <a:pPr algn="just">
              <a:spcBef>
                <a:spcPts val="600"/>
              </a:spcBef>
            </a:pPr>
            <a:r>
              <a:rPr lang="ca-ES" sz="1400" b="1" dirty="0" smtClean="0">
                <a:solidFill>
                  <a:srgbClr val="474343"/>
                </a:solidFill>
              </a:rPr>
              <a:t>Centres educatius participants</a:t>
            </a:r>
          </a:p>
          <a:p>
            <a:pPr algn="just"/>
            <a:r>
              <a:rPr lang="it-IT" sz="1400" dirty="0">
                <a:solidFill>
                  <a:srgbClr val="474343"/>
                </a:solidFill>
              </a:rPr>
              <a:t>Escola Andersen, Escola Centre, Escola Dr. Joaquim Salarich, Escola </a:t>
            </a:r>
            <a:r>
              <a:rPr lang="it-IT" sz="1400" dirty="0" err="1">
                <a:solidFill>
                  <a:srgbClr val="474343"/>
                </a:solidFill>
              </a:rPr>
              <a:t>Guillem</a:t>
            </a:r>
            <a:r>
              <a:rPr lang="it-IT" sz="1400" dirty="0">
                <a:solidFill>
                  <a:srgbClr val="474343"/>
                </a:solidFill>
              </a:rPr>
              <a:t> de Mont-</a:t>
            </a:r>
            <a:r>
              <a:rPr lang="it-IT" sz="1400" dirty="0" err="1">
                <a:solidFill>
                  <a:srgbClr val="474343"/>
                </a:solidFill>
              </a:rPr>
              <a:t>rodon</a:t>
            </a:r>
            <a:r>
              <a:rPr lang="it-IT" sz="1400" dirty="0">
                <a:solidFill>
                  <a:srgbClr val="474343"/>
                </a:solidFill>
              </a:rPr>
              <a:t>, </a:t>
            </a:r>
            <a:r>
              <a:rPr lang="it-IT" sz="1400" dirty="0" smtClean="0">
                <a:solidFill>
                  <a:srgbClr val="474343"/>
                </a:solidFill>
              </a:rPr>
              <a:t>Escola La </a:t>
            </a:r>
            <a:r>
              <a:rPr lang="it-IT" sz="1400" dirty="0" err="1" smtClean="0">
                <a:solidFill>
                  <a:srgbClr val="474343"/>
                </a:solidFill>
              </a:rPr>
              <a:t>Sínia</a:t>
            </a:r>
            <a:r>
              <a:rPr lang="it-IT" sz="1400" dirty="0" smtClean="0">
                <a:solidFill>
                  <a:srgbClr val="474343"/>
                </a:solidFill>
              </a:rPr>
              <a:t>, Escola </a:t>
            </a:r>
            <a:r>
              <a:rPr lang="it-IT" sz="1400" dirty="0" err="1">
                <a:solidFill>
                  <a:srgbClr val="474343"/>
                </a:solidFill>
              </a:rPr>
              <a:t>Sentfores</a:t>
            </a:r>
            <a:r>
              <a:rPr lang="it-IT" sz="1400" dirty="0">
                <a:solidFill>
                  <a:srgbClr val="474343"/>
                </a:solidFill>
              </a:rPr>
              <a:t>, </a:t>
            </a:r>
            <a:r>
              <a:rPr lang="it-IT" sz="1400" dirty="0" err="1">
                <a:solidFill>
                  <a:srgbClr val="474343"/>
                </a:solidFill>
              </a:rPr>
              <a:t>Col·legi</a:t>
            </a:r>
            <a:r>
              <a:rPr lang="it-IT" sz="1400" dirty="0">
                <a:solidFill>
                  <a:srgbClr val="474343"/>
                </a:solidFill>
              </a:rPr>
              <a:t> </a:t>
            </a:r>
            <a:r>
              <a:rPr lang="it-IT" sz="1400" dirty="0" err="1">
                <a:solidFill>
                  <a:srgbClr val="474343"/>
                </a:solidFill>
              </a:rPr>
              <a:t>Escorial</a:t>
            </a:r>
            <a:r>
              <a:rPr lang="it-IT" sz="1400" dirty="0">
                <a:solidFill>
                  <a:srgbClr val="474343"/>
                </a:solidFill>
              </a:rPr>
              <a:t>, </a:t>
            </a:r>
            <a:r>
              <a:rPr lang="it-IT" sz="1400" dirty="0" err="1">
                <a:solidFill>
                  <a:srgbClr val="474343"/>
                </a:solidFill>
              </a:rPr>
              <a:t>Col·legi</a:t>
            </a:r>
            <a:r>
              <a:rPr lang="it-IT" sz="1400" dirty="0">
                <a:solidFill>
                  <a:srgbClr val="474343"/>
                </a:solidFill>
              </a:rPr>
              <a:t> Pare </a:t>
            </a:r>
            <a:r>
              <a:rPr lang="it-IT" sz="1400" dirty="0" err="1">
                <a:solidFill>
                  <a:srgbClr val="474343"/>
                </a:solidFill>
              </a:rPr>
              <a:t>Coll</a:t>
            </a:r>
            <a:r>
              <a:rPr lang="it-IT" sz="1400" dirty="0">
                <a:solidFill>
                  <a:srgbClr val="474343"/>
                </a:solidFill>
              </a:rPr>
              <a:t> – </a:t>
            </a:r>
            <a:r>
              <a:rPr lang="it-IT" sz="1400" dirty="0" err="1">
                <a:solidFill>
                  <a:srgbClr val="474343"/>
                </a:solidFill>
              </a:rPr>
              <a:t>Fedac</a:t>
            </a:r>
            <a:r>
              <a:rPr lang="it-IT" sz="1400" dirty="0">
                <a:solidFill>
                  <a:srgbClr val="474343"/>
                </a:solidFill>
              </a:rPr>
              <a:t> Vic, </a:t>
            </a:r>
            <a:r>
              <a:rPr lang="it-IT" sz="1400" dirty="0" err="1">
                <a:solidFill>
                  <a:srgbClr val="474343"/>
                </a:solidFill>
              </a:rPr>
              <a:t>Col·legi</a:t>
            </a:r>
            <a:r>
              <a:rPr lang="it-IT" sz="1400" dirty="0">
                <a:solidFill>
                  <a:srgbClr val="474343"/>
                </a:solidFill>
              </a:rPr>
              <a:t> </a:t>
            </a:r>
            <a:r>
              <a:rPr lang="it-IT" sz="1400" dirty="0" err="1">
                <a:solidFill>
                  <a:srgbClr val="474343"/>
                </a:solidFill>
              </a:rPr>
              <a:t>Sagrat</a:t>
            </a:r>
            <a:r>
              <a:rPr lang="it-IT" sz="1400" dirty="0">
                <a:solidFill>
                  <a:srgbClr val="474343"/>
                </a:solidFill>
              </a:rPr>
              <a:t> </a:t>
            </a:r>
            <a:r>
              <a:rPr lang="it-IT" sz="1400" dirty="0" err="1">
                <a:solidFill>
                  <a:srgbClr val="474343"/>
                </a:solidFill>
              </a:rPr>
              <a:t>Cor</a:t>
            </a:r>
            <a:r>
              <a:rPr lang="it-IT" sz="1400" dirty="0">
                <a:solidFill>
                  <a:srgbClr val="474343"/>
                </a:solidFill>
              </a:rPr>
              <a:t>, </a:t>
            </a:r>
            <a:r>
              <a:rPr lang="it-IT" sz="1400" dirty="0" err="1">
                <a:solidFill>
                  <a:srgbClr val="474343"/>
                </a:solidFill>
              </a:rPr>
              <a:t>Col·legi</a:t>
            </a:r>
            <a:r>
              <a:rPr lang="it-IT" sz="1400" dirty="0">
                <a:solidFill>
                  <a:srgbClr val="474343"/>
                </a:solidFill>
              </a:rPr>
              <a:t> </a:t>
            </a:r>
            <a:r>
              <a:rPr lang="it-IT" sz="1400" dirty="0" err="1">
                <a:solidFill>
                  <a:srgbClr val="474343"/>
                </a:solidFill>
              </a:rPr>
              <a:t>Sant</a:t>
            </a:r>
            <a:r>
              <a:rPr lang="it-IT" sz="1400" dirty="0">
                <a:solidFill>
                  <a:srgbClr val="474343"/>
                </a:solidFill>
              </a:rPr>
              <a:t> Miquel i </a:t>
            </a:r>
            <a:r>
              <a:rPr lang="it-IT" sz="1400" dirty="0" err="1">
                <a:solidFill>
                  <a:srgbClr val="474343"/>
                </a:solidFill>
              </a:rPr>
              <a:t>Col·legi</a:t>
            </a:r>
            <a:r>
              <a:rPr lang="it-IT" sz="1400" dirty="0">
                <a:solidFill>
                  <a:srgbClr val="474343"/>
                </a:solidFill>
              </a:rPr>
              <a:t> Sta. Caterina</a:t>
            </a:r>
          </a:p>
          <a:p>
            <a:pPr algn="just">
              <a:spcBef>
                <a:spcPts val="600"/>
              </a:spcBef>
            </a:pPr>
            <a:r>
              <a:rPr lang="ca-ES" sz="1400" b="1" dirty="0" smtClean="0">
                <a:solidFill>
                  <a:srgbClr val="474343"/>
                </a:solidFill>
              </a:rPr>
              <a:t>Entitats implicades</a:t>
            </a:r>
          </a:p>
          <a:p>
            <a:pPr algn="just"/>
            <a:r>
              <a:rPr lang="ca-ES" sz="1400" dirty="0" smtClean="0">
                <a:solidFill>
                  <a:srgbClr val="474343"/>
                </a:solidFill>
              </a:rPr>
              <a:t>Biblioteca Joan Triadú, </a:t>
            </a:r>
            <a:r>
              <a:rPr lang="ca-ES" sz="1400" dirty="0" err="1" smtClean="0">
                <a:solidFill>
                  <a:srgbClr val="474343"/>
                </a:solidFill>
              </a:rPr>
              <a:t>Teatrart</a:t>
            </a:r>
            <a:r>
              <a:rPr lang="ca-ES" sz="1400" dirty="0" smtClean="0">
                <a:solidFill>
                  <a:srgbClr val="474343"/>
                </a:solidFill>
              </a:rPr>
              <a:t>, L'Atlàntida, Fundació Puig-</a:t>
            </a:r>
            <a:r>
              <a:rPr lang="ca-ES" sz="1400" dirty="0" err="1" smtClean="0">
                <a:solidFill>
                  <a:srgbClr val="474343"/>
                </a:solidFill>
              </a:rPr>
              <a:t>Porret</a:t>
            </a:r>
            <a:r>
              <a:rPr lang="ca-ES" sz="1400" dirty="0" smtClean="0">
                <a:solidFill>
                  <a:srgbClr val="474343"/>
                </a:solidFill>
              </a:rPr>
              <a:t>, Diputació de Barcelona, Àrea de Cultura i Ciutadania de l’Aj. de Vic i Departament d’Ensenyament</a:t>
            </a:r>
          </a:p>
          <a:p>
            <a:pPr lvl="0" algn="just">
              <a:spcBef>
                <a:spcPts val="600"/>
              </a:spcBef>
            </a:pPr>
            <a:r>
              <a:rPr lang="ca-ES" sz="1400" b="1" dirty="0" smtClean="0">
                <a:solidFill>
                  <a:srgbClr val="474343"/>
                </a:solidFill>
              </a:rPr>
              <a:t>Valoració i continuïtat</a:t>
            </a:r>
          </a:p>
          <a:p>
            <a:r>
              <a:rPr lang="ca-ES" sz="1400" dirty="0" smtClean="0">
                <a:solidFill>
                  <a:srgbClr val="474343"/>
                </a:solidFill>
              </a:rPr>
              <a:t>Les escoles assenyalen els següents punts forts:</a:t>
            </a:r>
          </a:p>
          <a:p>
            <a:r>
              <a:rPr lang="ca-ES" sz="1400" dirty="0" smtClean="0">
                <a:solidFill>
                  <a:srgbClr val="474343"/>
                </a:solidFill>
              </a:rPr>
              <a:t>· Possibilitat que famílies que no poden gaudir, per motius econòmics, de l’Atlàntida tinguin l’oportunitat d’assistir a un espectacle a l’Atlàntida.</a:t>
            </a:r>
          </a:p>
          <a:p>
            <a:r>
              <a:rPr lang="ca-ES" sz="1400" dirty="0" smtClean="0">
                <a:solidFill>
                  <a:srgbClr val="474343"/>
                </a:solidFill>
              </a:rPr>
              <a:t>· L’oportunitat que representa pels escolars poder actuar al teatre de la ciutat, davant de tant públic.</a:t>
            </a:r>
          </a:p>
          <a:p>
            <a:r>
              <a:rPr lang="ca-ES" sz="1400" dirty="0" smtClean="0">
                <a:solidFill>
                  <a:srgbClr val="474343"/>
                </a:solidFill>
              </a:rPr>
              <a:t>· L’aprenentatge de nous poetes, d’una manera diferent de treballar i d’entendre la poesia.</a:t>
            </a:r>
          </a:p>
          <a:p>
            <a:r>
              <a:rPr lang="ca-ES" sz="1400" dirty="0" smtClean="0">
                <a:solidFill>
                  <a:srgbClr val="474343"/>
                </a:solidFill>
              </a:rPr>
              <a:t>· El treball realitzat per aprendre interpretació, recitació; per aprendre a expressar-se oralment davant del públic, per aprendre a comunicar...</a:t>
            </a:r>
          </a:p>
          <a:p>
            <a:r>
              <a:rPr lang="ca-ES" sz="1400" dirty="0" smtClean="0">
                <a:solidFill>
                  <a:srgbClr val="474343"/>
                </a:solidFill>
              </a:rPr>
              <a:t>De cara al curs 2015/16 es preveu continuïtat del projecte.</a:t>
            </a:r>
          </a:p>
        </p:txBody>
      </p:sp>
      <p:sp>
        <p:nvSpPr>
          <p:cNvPr id="4" name="Rectangle 10"/>
          <p:cNvSpPr>
            <a:spLocks noGrp="1" noChangeArrowheads="1"/>
          </p:cNvSpPr>
          <p:nvPr>
            <p:ph type="ctrTitle"/>
          </p:nvPr>
        </p:nvSpPr>
        <p:spPr>
          <a:xfrm>
            <a:off x="0" y="0"/>
            <a:ext cx="12192000" cy="660400"/>
          </a:xfrm>
          <a:solidFill>
            <a:srgbClr val="660033"/>
          </a:solidFill>
        </p:spPr>
        <p:txBody>
          <a:bodyPr>
            <a:normAutofit fontScale="90000"/>
          </a:bodyPr>
          <a:lstStyle/>
          <a:p>
            <a:pPr eaLnBrk="1" fontAlgn="auto" hangingPunct="1">
              <a:spcAft>
                <a:spcPts val="0"/>
              </a:spcAft>
              <a:defRPr/>
            </a:pPr>
            <a:r>
              <a:rPr lang="ca-ES" sz="4800" dirty="0" smtClean="0">
                <a:solidFill>
                  <a:schemeClr val="accent1"/>
                </a:solidFill>
                <a:latin typeface="Calibri" pitchFamily="34" charset="0"/>
              </a:rPr>
              <a:t/>
            </a:r>
            <a:br>
              <a:rPr lang="ca-ES" sz="4800" dirty="0" smtClean="0">
                <a:solidFill>
                  <a:schemeClr val="accent1"/>
                </a:solidFill>
                <a:latin typeface="Calibri" pitchFamily="34" charset="0"/>
              </a:rPr>
            </a:br>
            <a:r>
              <a:rPr lang="ca-ES" sz="4800" dirty="0">
                <a:solidFill>
                  <a:schemeClr val="accent1"/>
                </a:solidFill>
                <a:latin typeface="Calibri" pitchFamily="34" charset="0"/>
              </a:rPr>
              <a:t/>
            </a:r>
            <a:br>
              <a:rPr lang="ca-ES" sz="4800" dirty="0">
                <a:solidFill>
                  <a:schemeClr val="accent1"/>
                </a:solidFill>
                <a:latin typeface="Calibri" pitchFamily="34" charset="0"/>
              </a:rPr>
            </a:br>
            <a:endParaRPr lang="es-ES" sz="4800" dirty="0">
              <a:solidFill>
                <a:schemeClr val="accent1"/>
              </a:solidFill>
              <a:latin typeface="Calibri" pitchFamily="34" charset="0"/>
            </a:endParaRPr>
          </a:p>
        </p:txBody>
      </p:sp>
      <p:pic>
        <p:nvPicPr>
          <p:cNvPr id="9" name="Imat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6185723"/>
            <a:ext cx="1943100" cy="511683"/>
          </a:xfrm>
          <a:prstGeom prst="rect">
            <a:avLst/>
          </a:prstGeom>
        </p:spPr>
      </p:pic>
      <p:sp>
        <p:nvSpPr>
          <p:cNvPr id="15" name="Rectangle arrodonit 14"/>
          <p:cNvSpPr/>
          <p:nvPr/>
        </p:nvSpPr>
        <p:spPr>
          <a:xfrm>
            <a:off x="620708" y="1054099"/>
            <a:ext cx="6148392" cy="360843"/>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1.7 Poesia a les escoles</a:t>
            </a:r>
            <a:endParaRPr lang="ca-ES" sz="2000" b="1" dirty="0">
              <a:solidFill>
                <a:srgbClr val="660033"/>
              </a:solidFill>
            </a:endParaRPr>
          </a:p>
        </p:txBody>
      </p:sp>
      <p:sp>
        <p:nvSpPr>
          <p:cNvPr id="39" name="Rectangle arrodonit 38">
            <a:hlinkClick r:id="rId3" action="ppaction://hlinksldjump"/>
          </p:cNvPr>
          <p:cNvSpPr/>
          <p:nvPr/>
        </p:nvSpPr>
        <p:spPr>
          <a:xfrm>
            <a:off x="190500" y="128979"/>
            <a:ext cx="49276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 Projectes </a:t>
            </a:r>
            <a:r>
              <a:rPr lang="ca-ES" sz="2000" b="1" dirty="0">
                <a:solidFill>
                  <a:srgbClr val="660033"/>
                </a:solidFill>
              </a:rPr>
              <a:t>de suport als centres educatius</a:t>
            </a:r>
          </a:p>
        </p:txBody>
      </p:sp>
      <p:sp>
        <p:nvSpPr>
          <p:cNvPr id="13" name="QuadreDeText 12"/>
          <p:cNvSpPr txBox="1"/>
          <p:nvPr/>
        </p:nvSpPr>
        <p:spPr>
          <a:xfrm>
            <a:off x="11290300" y="6550979"/>
            <a:ext cx="901700" cy="261610"/>
          </a:xfrm>
          <a:prstGeom prst="rect">
            <a:avLst/>
          </a:prstGeom>
          <a:noFill/>
        </p:spPr>
        <p:txBody>
          <a:bodyPr wrap="square" rtlCol="0">
            <a:spAutoFit/>
          </a:bodyPr>
          <a:lstStyle/>
          <a:p>
            <a:pPr algn="r"/>
            <a:r>
              <a:rPr lang="ca-ES" sz="1100" dirty="0" smtClean="0">
                <a:solidFill>
                  <a:srgbClr val="474343"/>
                </a:solidFill>
              </a:rPr>
              <a:t>Pg. 16/41</a:t>
            </a:r>
            <a:endParaRPr lang="ca-ES" sz="1100" dirty="0">
              <a:solidFill>
                <a:srgbClr val="474343"/>
              </a:solidFill>
            </a:endParaRPr>
          </a:p>
        </p:txBody>
      </p:sp>
      <p:pic>
        <p:nvPicPr>
          <p:cNvPr id="14" name="Imat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7600" y="6154348"/>
            <a:ext cx="1384300" cy="625231"/>
          </a:xfrm>
          <a:prstGeom prst="rect">
            <a:avLst/>
          </a:prstGeom>
        </p:spPr>
      </p:pic>
      <p:sp>
        <p:nvSpPr>
          <p:cNvPr id="11" name="Rectangle arrodonit 10">
            <a:hlinkClick r:id="rId3" action="ppaction://hlinksldjump"/>
          </p:cNvPr>
          <p:cNvSpPr/>
          <p:nvPr/>
        </p:nvSpPr>
        <p:spPr>
          <a:xfrm>
            <a:off x="190500" y="128979"/>
            <a:ext cx="51054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 Projectes </a:t>
            </a:r>
            <a:r>
              <a:rPr lang="ca-ES" sz="2000" b="1" dirty="0">
                <a:solidFill>
                  <a:srgbClr val="660033"/>
                </a:solidFill>
              </a:rPr>
              <a:t>de suport als centres educatius</a:t>
            </a:r>
          </a:p>
        </p:txBody>
      </p:sp>
      <p:sp>
        <p:nvSpPr>
          <p:cNvPr id="12" name="Fletxa corbada cap amunt 11">
            <a:hlinkClick r:id="rId3" action="ppaction://hlinksldjump"/>
          </p:cNvPr>
          <p:cNvSpPr/>
          <p:nvPr/>
        </p:nvSpPr>
        <p:spPr>
          <a:xfrm rot="15868668">
            <a:off x="4942048" y="163234"/>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16" name="Rectangle 10"/>
          <p:cNvSpPr txBox="1">
            <a:spLocks noChangeArrowheads="1"/>
          </p:cNvSpPr>
          <p:nvPr/>
        </p:nvSpPr>
        <p:spPr>
          <a:xfrm>
            <a:off x="8013700" y="-7457"/>
            <a:ext cx="4178300" cy="664228"/>
          </a:xfrm>
          <a:prstGeom prst="rect">
            <a:avLst/>
          </a:prstGeom>
          <a:solidFill>
            <a:srgbClr val="6600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sp>
        <p:nvSpPr>
          <p:cNvPr id="17" name="Rectangle arrodonit 16">
            <a:hlinkClick r:id="rId3" action="ppaction://hlinksldjump"/>
          </p:cNvPr>
          <p:cNvSpPr/>
          <p:nvPr/>
        </p:nvSpPr>
        <p:spPr>
          <a:xfrm>
            <a:off x="190500" y="128979"/>
            <a:ext cx="66294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 Projectes relacionats amb la millora de l’èxit educatiu</a:t>
            </a:r>
            <a:endParaRPr lang="ca-ES" sz="2000" b="1" dirty="0">
              <a:solidFill>
                <a:srgbClr val="660033"/>
              </a:solidFill>
            </a:endParaRPr>
          </a:p>
        </p:txBody>
      </p:sp>
      <p:sp>
        <p:nvSpPr>
          <p:cNvPr id="18" name="Fletxa corbada cap amunt 17">
            <a:hlinkClick r:id="rId3" action="ppaction://hlinksldjump"/>
          </p:cNvPr>
          <p:cNvSpPr/>
          <p:nvPr/>
        </p:nvSpPr>
        <p:spPr>
          <a:xfrm rot="15868668">
            <a:off x="6426155" y="161983"/>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19" name="Rectangle arrodonit 18">
            <a:hlinkClick r:id="rId5"/>
          </p:cNvPr>
          <p:cNvSpPr/>
          <p:nvPr/>
        </p:nvSpPr>
        <p:spPr>
          <a:xfrm>
            <a:off x="9448800" y="1047506"/>
            <a:ext cx="2058992" cy="323362"/>
          </a:xfrm>
          <a:prstGeom prst="roundRect">
            <a:avLst/>
          </a:prstGeom>
          <a:solidFill>
            <a:schemeClr val="accent3">
              <a:lumMod val="60000"/>
              <a:lumOff val="4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smtClean="0">
                <a:solidFill>
                  <a:schemeClr val="accent1">
                    <a:lumMod val="75000"/>
                  </a:schemeClr>
                </a:solidFill>
              </a:rPr>
              <a:t>Més informació a la web</a:t>
            </a:r>
            <a:endParaRPr lang="ca-ES" sz="1400" dirty="0">
              <a:solidFill>
                <a:schemeClr val="accent1">
                  <a:lumMod val="75000"/>
                </a:schemeClr>
              </a:solidFill>
            </a:endParaRPr>
          </a:p>
        </p:txBody>
      </p:sp>
      <p:pic>
        <p:nvPicPr>
          <p:cNvPr id="20" name="Imatge 19"/>
          <p:cNvPicPr>
            <a:picLocks noChangeAspect="1"/>
          </p:cNvPicPr>
          <p:nvPr/>
        </p:nvPicPr>
        <p:blipFill rotWithShape="1">
          <a:blip r:embed="rId6" cstate="print">
            <a:extLst>
              <a:ext uri="{28A0092B-C50C-407E-A947-70E740481C1C}">
                <a14:useLocalDpi xmlns:a14="http://schemas.microsoft.com/office/drawing/2010/main" val="0"/>
              </a:ext>
            </a:extLst>
          </a:blip>
          <a:srcRect t="6748" b="25759"/>
          <a:stretch/>
        </p:blipFill>
        <p:spPr>
          <a:xfrm>
            <a:off x="7349535" y="802216"/>
            <a:ext cx="1364587" cy="604242"/>
          </a:xfrm>
          <a:prstGeom prst="rect">
            <a:avLst/>
          </a:prstGeom>
        </p:spPr>
      </p:pic>
    </p:spTree>
    <p:extLst>
      <p:ext uri="{BB962C8B-B14F-4D97-AF65-F5344CB8AC3E}">
        <p14:creationId xmlns:p14="http://schemas.microsoft.com/office/powerpoint/2010/main" val="4098560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arrodonit 39"/>
          <p:cNvSpPr/>
          <p:nvPr/>
        </p:nvSpPr>
        <p:spPr>
          <a:xfrm>
            <a:off x="990600" y="1271714"/>
            <a:ext cx="10477500" cy="4857234"/>
          </a:xfrm>
          <a:prstGeom prst="roundRect">
            <a:avLst/>
          </a:prstGeom>
          <a:solidFill>
            <a:schemeClr val="bg1"/>
          </a:solidFill>
          <a:ln cap="rnd">
            <a:solidFill>
              <a:srgbClr val="660033"/>
            </a:solidFill>
            <a:round/>
          </a:ln>
        </p:spPr>
        <p:style>
          <a:lnRef idx="2">
            <a:schemeClr val="accent1">
              <a:shade val="50000"/>
            </a:schemeClr>
          </a:lnRef>
          <a:fillRef idx="1">
            <a:schemeClr val="accent1"/>
          </a:fillRef>
          <a:effectRef idx="0">
            <a:schemeClr val="accent1"/>
          </a:effectRef>
          <a:fontRef idx="minor">
            <a:schemeClr val="lt1"/>
          </a:fontRef>
        </p:style>
        <p:txBody>
          <a:bodyPr tIns="108000" bIns="36000" numCol="2" spcCol="180000" rtlCol="0" anchor="t" anchorCtr="0"/>
          <a:lstStyle/>
          <a:p>
            <a:pPr algn="just"/>
            <a:r>
              <a:rPr lang="ca-ES" sz="1300" b="1" dirty="0" smtClean="0">
                <a:solidFill>
                  <a:srgbClr val="474343"/>
                </a:solidFill>
              </a:rPr>
              <a:t>Breu descripció</a:t>
            </a:r>
          </a:p>
          <a:p>
            <a:pPr algn="just"/>
            <a:r>
              <a:rPr lang="ca-ES" sz="1300" dirty="0">
                <a:solidFill>
                  <a:srgbClr val="474343"/>
                </a:solidFill>
              </a:rPr>
              <a:t>Cada any, la Regidoria d'Educació organitza jornades informatives per tal de complementar la tasca d'orientació acadèmica que es du a terme als centres educatius de la ciutat, així com sessions informatives adreçades a pares i mares per tal de donar a conèixer les opcions formatives  que ofereix el sistema educatiu per tal d'acompanyar els fills/es en la presa de decisions</a:t>
            </a:r>
            <a:r>
              <a:rPr lang="ca-ES" sz="1300" dirty="0" smtClean="0">
                <a:solidFill>
                  <a:srgbClr val="474343"/>
                </a:solidFill>
              </a:rPr>
              <a:t>.</a:t>
            </a:r>
          </a:p>
          <a:p>
            <a:pPr algn="just"/>
            <a:r>
              <a:rPr lang="ca-ES" sz="1300" dirty="0" smtClean="0">
                <a:solidFill>
                  <a:srgbClr val="474343"/>
                </a:solidFill>
              </a:rPr>
              <a:t>Les sessions que s’han organitzat aquest any han estat:</a:t>
            </a:r>
          </a:p>
          <a:p>
            <a:pPr marL="285750" indent="-285750" algn="just">
              <a:buFont typeface="Arial" panose="020B0604020202020204" pitchFamily="34" charset="0"/>
              <a:buChar char="•"/>
            </a:pPr>
            <a:r>
              <a:rPr lang="ca-ES" sz="1300" dirty="0" smtClean="0">
                <a:solidFill>
                  <a:srgbClr val="474343"/>
                </a:solidFill>
              </a:rPr>
              <a:t>Matinal “I després què... Cap on vaig?”</a:t>
            </a:r>
          </a:p>
          <a:p>
            <a:pPr marL="285750" indent="-285750" algn="just">
              <a:buFont typeface="Arial" panose="020B0604020202020204" pitchFamily="34" charset="0"/>
              <a:buChar char="•"/>
            </a:pPr>
            <a:r>
              <a:rPr lang="ca-ES" sz="1300" dirty="0" smtClean="0">
                <a:solidFill>
                  <a:srgbClr val="474343"/>
                </a:solidFill>
              </a:rPr>
              <a:t>Xerrada informativa sobre els Programes de Formació i Inserció (PFI)</a:t>
            </a:r>
          </a:p>
          <a:p>
            <a:pPr marL="285750" indent="-285750" algn="just">
              <a:buFont typeface="Arial" panose="020B0604020202020204" pitchFamily="34" charset="0"/>
              <a:buChar char="•"/>
            </a:pPr>
            <a:r>
              <a:rPr lang="ca-ES" sz="1300" dirty="0" smtClean="0">
                <a:solidFill>
                  <a:srgbClr val="474343"/>
                </a:solidFill>
              </a:rPr>
              <a:t>Orientació acadèmica i professional adreçada a pares i mares:</a:t>
            </a:r>
          </a:p>
          <a:p>
            <a:pPr marL="742950" lvl="1" indent="-285750" algn="just">
              <a:buFont typeface="Arial" panose="020B0604020202020204" pitchFamily="34" charset="0"/>
              <a:buChar char="•"/>
            </a:pPr>
            <a:r>
              <a:rPr lang="ca-ES" sz="1300" dirty="0" smtClean="0">
                <a:solidFill>
                  <a:srgbClr val="474343"/>
                </a:solidFill>
              </a:rPr>
              <a:t>La formació professional, una gran oportunitat</a:t>
            </a:r>
          </a:p>
          <a:p>
            <a:pPr marL="742950" lvl="1" indent="-285750" algn="just">
              <a:buFont typeface="Arial" panose="020B0604020202020204" pitchFamily="34" charset="0"/>
              <a:buChar char="•"/>
            </a:pPr>
            <a:r>
              <a:rPr lang="ca-ES" sz="1300" dirty="0" smtClean="0">
                <a:solidFill>
                  <a:srgbClr val="474343"/>
                </a:solidFill>
              </a:rPr>
              <a:t>Xerrada informativa sobre els </a:t>
            </a:r>
            <a:r>
              <a:rPr lang="ca-ES" sz="1300" dirty="0" err="1" smtClean="0">
                <a:solidFill>
                  <a:srgbClr val="474343"/>
                </a:solidFill>
              </a:rPr>
              <a:t>PFIs</a:t>
            </a:r>
            <a:endParaRPr lang="ca-ES" sz="1300" dirty="0">
              <a:solidFill>
                <a:srgbClr val="474343"/>
              </a:solidFill>
            </a:endParaRPr>
          </a:p>
          <a:p>
            <a:pPr algn="just">
              <a:spcBef>
                <a:spcPts val="600"/>
              </a:spcBef>
            </a:pPr>
            <a:r>
              <a:rPr lang="ca-ES" sz="1300" b="1" dirty="0" smtClean="0">
                <a:solidFill>
                  <a:srgbClr val="474343"/>
                </a:solidFill>
              </a:rPr>
              <a:t>Objectius</a:t>
            </a:r>
            <a:endParaRPr lang="ca-ES" sz="1300" dirty="0">
              <a:solidFill>
                <a:srgbClr val="474343"/>
              </a:solidFill>
            </a:endParaRPr>
          </a:p>
          <a:p>
            <a:pPr algn="just"/>
            <a:r>
              <a:rPr lang="ca-ES" sz="1300" dirty="0" smtClean="0">
                <a:solidFill>
                  <a:srgbClr val="474343"/>
                </a:solidFill>
              </a:rPr>
              <a:t>En funció de cada sessió informativa</a:t>
            </a:r>
          </a:p>
          <a:p>
            <a:pPr algn="just">
              <a:spcBef>
                <a:spcPts val="600"/>
              </a:spcBef>
            </a:pPr>
            <a:r>
              <a:rPr lang="ca-ES" sz="1300" b="1" dirty="0" smtClean="0">
                <a:solidFill>
                  <a:srgbClr val="474343"/>
                </a:solidFill>
              </a:rPr>
              <a:t>Destinataris</a:t>
            </a:r>
          </a:p>
          <a:p>
            <a:pPr algn="just"/>
            <a:r>
              <a:rPr lang="ca-ES" sz="1300" dirty="0" smtClean="0">
                <a:solidFill>
                  <a:srgbClr val="474343"/>
                </a:solidFill>
              </a:rPr>
              <a:t>Alumnes de secundària i les seves famílies</a:t>
            </a:r>
            <a:endParaRPr lang="ca-ES" sz="1300" b="1" dirty="0" smtClean="0">
              <a:solidFill>
                <a:srgbClr val="474343"/>
              </a:solidFill>
            </a:endParaRPr>
          </a:p>
          <a:p>
            <a:pPr algn="just">
              <a:spcBef>
                <a:spcPts val="600"/>
              </a:spcBef>
            </a:pPr>
            <a:r>
              <a:rPr lang="ca-ES" sz="1300" b="1" dirty="0" smtClean="0">
                <a:solidFill>
                  <a:srgbClr val="474343"/>
                </a:solidFill>
              </a:rPr>
              <a:t>Nombre d’alumnes participants al projecte</a:t>
            </a:r>
          </a:p>
          <a:p>
            <a:pPr algn="just"/>
            <a:r>
              <a:rPr lang="es-ES" sz="1300" dirty="0">
                <a:solidFill>
                  <a:srgbClr val="474343"/>
                </a:solidFill>
              </a:rPr>
              <a:t>291 </a:t>
            </a:r>
            <a:r>
              <a:rPr lang="es-ES" sz="1300" dirty="0" err="1">
                <a:solidFill>
                  <a:srgbClr val="474343"/>
                </a:solidFill>
              </a:rPr>
              <a:t>alumnes</a:t>
            </a:r>
            <a:r>
              <a:rPr lang="es-ES" sz="1300" dirty="0">
                <a:solidFill>
                  <a:srgbClr val="474343"/>
                </a:solidFill>
              </a:rPr>
              <a:t> de </a:t>
            </a:r>
            <a:r>
              <a:rPr lang="es-ES" sz="1300" dirty="0" err="1">
                <a:solidFill>
                  <a:srgbClr val="474343"/>
                </a:solidFill>
              </a:rPr>
              <a:t>secundària</a:t>
            </a:r>
            <a:r>
              <a:rPr lang="es-ES" sz="1300" dirty="0">
                <a:solidFill>
                  <a:srgbClr val="474343"/>
                </a:solidFill>
              </a:rPr>
              <a:t>, 24 </a:t>
            </a:r>
            <a:r>
              <a:rPr lang="es-ES" sz="1300" dirty="0" err="1">
                <a:solidFill>
                  <a:srgbClr val="474343"/>
                </a:solidFill>
              </a:rPr>
              <a:t>mestres</a:t>
            </a:r>
            <a:r>
              <a:rPr lang="es-ES" sz="1300" dirty="0">
                <a:solidFill>
                  <a:srgbClr val="474343"/>
                </a:solidFill>
              </a:rPr>
              <a:t> i 35 pares i mares</a:t>
            </a:r>
            <a:endParaRPr lang="ca-ES" sz="1300" b="1" dirty="0">
              <a:solidFill>
                <a:srgbClr val="474343"/>
              </a:solidFill>
            </a:endParaRPr>
          </a:p>
          <a:p>
            <a:pPr algn="just">
              <a:spcBef>
                <a:spcPts val="600"/>
              </a:spcBef>
            </a:pPr>
            <a:endParaRPr lang="ca-ES" sz="1300" b="1" dirty="0" smtClean="0">
              <a:solidFill>
                <a:srgbClr val="474343"/>
              </a:solidFill>
            </a:endParaRPr>
          </a:p>
          <a:p>
            <a:pPr algn="just">
              <a:spcBef>
                <a:spcPts val="600"/>
              </a:spcBef>
            </a:pPr>
            <a:endParaRPr lang="ca-ES" sz="1300" b="1" dirty="0">
              <a:solidFill>
                <a:srgbClr val="474343"/>
              </a:solidFill>
            </a:endParaRPr>
          </a:p>
          <a:p>
            <a:pPr algn="just">
              <a:spcBef>
                <a:spcPts val="600"/>
              </a:spcBef>
            </a:pPr>
            <a:r>
              <a:rPr lang="ca-ES" sz="1300" b="1" dirty="0" smtClean="0">
                <a:solidFill>
                  <a:srgbClr val="474343"/>
                </a:solidFill>
              </a:rPr>
              <a:t>Centres educatius participants</a:t>
            </a:r>
          </a:p>
          <a:p>
            <a:pPr algn="just"/>
            <a:r>
              <a:rPr lang="it-IT" sz="1300" dirty="0" err="1" smtClean="0">
                <a:solidFill>
                  <a:srgbClr val="474343"/>
                </a:solidFill>
              </a:rPr>
              <a:t>Institut</a:t>
            </a:r>
            <a:r>
              <a:rPr lang="it-IT" sz="1300" dirty="0" smtClean="0">
                <a:solidFill>
                  <a:srgbClr val="474343"/>
                </a:solidFill>
              </a:rPr>
              <a:t> La Plana, </a:t>
            </a:r>
            <a:r>
              <a:rPr lang="it-IT" sz="1300" dirty="0" err="1" smtClean="0">
                <a:solidFill>
                  <a:srgbClr val="474343"/>
                </a:solidFill>
              </a:rPr>
              <a:t>Institut</a:t>
            </a:r>
            <a:r>
              <a:rPr lang="it-IT" sz="1300" dirty="0" smtClean="0">
                <a:solidFill>
                  <a:srgbClr val="474343"/>
                </a:solidFill>
              </a:rPr>
              <a:t> </a:t>
            </a:r>
            <a:r>
              <a:rPr lang="it-IT" sz="1300" dirty="0" err="1" smtClean="0">
                <a:solidFill>
                  <a:srgbClr val="474343"/>
                </a:solidFill>
              </a:rPr>
              <a:t>Jaume</a:t>
            </a:r>
            <a:r>
              <a:rPr lang="it-IT" sz="1300" dirty="0" smtClean="0">
                <a:solidFill>
                  <a:srgbClr val="474343"/>
                </a:solidFill>
              </a:rPr>
              <a:t> Callís, </a:t>
            </a:r>
            <a:r>
              <a:rPr lang="it-IT" sz="1300" dirty="0" err="1" smtClean="0">
                <a:solidFill>
                  <a:srgbClr val="474343"/>
                </a:solidFill>
              </a:rPr>
              <a:t>Institut</a:t>
            </a:r>
            <a:r>
              <a:rPr lang="it-IT" sz="1300" dirty="0" smtClean="0">
                <a:solidFill>
                  <a:srgbClr val="474343"/>
                </a:solidFill>
              </a:rPr>
              <a:t> de Vic, </a:t>
            </a:r>
            <a:r>
              <a:rPr lang="it-IT" sz="1300" dirty="0" err="1" smtClean="0">
                <a:solidFill>
                  <a:srgbClr val="474343"/>
                </a:solidFill>
              </a:rPr>
              <a:t>Col·legi</a:t>
            </a:r>
            <a:r>
              <a:rPr lang="it-IT" sz="1300" dirty="0" smtClean="0">
                <a:solidFill>
                  <a:srgbClr val="474343"/>
                </a:solidFill>
              </a:rPr>
              <a:t> </a:t>
            </a:r>
            <a:r>
              <a:rPr lang="it-IT" sz="1300" dirty="0" err="1" smtClean="0">
                <a:solidFill>
                  <a:srgbClr val="474343"/>
                </a:solidFill>
              </a:rPr>
              <a:t>Escorial</a:t>
            </a:r>
            <a:r>
              <a:rPr lang="it-IT" sz="1300" dirty="0" smtClean="0">
                <a:solidFill>
                  <a:srgbClr val="474343"/>
                </a:solidFill>
              </a:rPr>
              <a:t>, </a:t>
            </a:r>
            <a:r>
              <a:rPr lang="it-IT" sz="1300" dirty="0" err="1">
                <a:solidFill>
                  <a:srgbClr val="474343"/>
                </a:solidFill>
              </a:rPr>
              <a:t>Col·legi</a:t>
            </a:r>
            <a:r>
              <a:rPr lang="it-IT" sz="1300" dirty="0">
                <a:solidFill>
                  <a:srgbClr val="474343"/>
                </a:solidFill>
              </a:rPr>
              <a:t> Pare </a:t>
            </a:r>
            <a:r>
              <a:rPr lang="it-IT" sz="1300" dirty="0" err="1" smtClean="0">
                <a:solidFill>
                  <a:srgbClr val="474343"/>
                </a:solidFill>
              </a:rPr>
              <a:t>Coll</a:t>
            </a:r>
            <a:r>
              <a:rPr lang="it-IT" sz="1300" dirty="0" smtClean="0">
                <a:solidFill>
                  <a:srgbClr val="474343"/>
                </a:solidFill>
              </a:rPr>
              <a:t> – </a:t>
            </a:r>
            <a:r>
              <a:rPr lang="it-IT" sz="1300" dirty="0" err="1" smtClean="0">
                <a:solidFill>
                  <a:srgbClr val="474343"/>
                </a:solidFill>
              </a:rPr>
              <a:t>Fedac</a:t>
            </a:r>
            <a:r>
              <a:rPr lang="it-IT" sz="1300" dirty="0">
                <a:solidFill>
                  <a:srgbClr val="474343"/>
                </a:solidFill>
              </a:rPr>
              <a:t> Vic, </a:t>
            </a:r>
            <a:r>
              <a:rPr lang="it-IT" sz="1300" dirty="0" err="1">
                <a:solidFill>
                  <a:srgbClr val="474343"/>
                </a:solidFill>
              </a:rPr>
              <a:t>Col·legi</a:t>
            </a:r>
            <a:r>
              <a:rPr lang="it-IT" sz="1300" dirty="0">
                <a:solidFill>
                  <a:srgbClr val="474343"/>
                </a:solidFill>
              </a:rPr>
              <a:t> St</a:t>
            </a:r>
            <a:r>
              <a:rPr lang="it-IT" sz="1300" dirty="0" smtClean="0">
                <a:solidFill>
                  <a:srgbClr val="474343"/>
                </a:solidFill>
              </a:rPr>
              <a:t>. Miquel, </a:t>
            </a:r>
            <a:r>
              <a:rPr lang="it-IT" sz="1300" dirty="0" err="1" smtClean="0">
                <a:solidFill>
                  <a:srgbClr val="474343"/>
                </a:solidFill>
              </a:rPr>
              <a:t>Sagrat</a:t>
            </a:r>
            <a:r>
              <a:rPr lang="it-IT" sz="1300" dirty="0" smtClean="0">
                <a:solidFill>
                  <a:srgbClr val="474343"/>
                </a:solidFill>
              </a:rPr>
              <a:t> </a:t>
            </a:r>
            <a:r>
              <a:rPr lang="it-IT" sz="1300" dirty="0" err="1" smtClean="0">
                <a:solidFill>
                  <a:srgbClr val="474343"/>
                </a:solidFill>
              </a:rPr>
              <a:t>Cor</a:t>
            </a:r>
            <a:r>
              <a:rPr lang="it-IT" sz="1300" dirty="0">
                <a:solidFill>
                  <a:srgbClr val="474343"/>
                </a:solidFill>
              </a:rPr>
              <a:t> </a:t>
            </a:r>
            <a:r>
              <a:rPr lang="it-IT" sz="1300" dirty="0" smtClean="0">
                <a:solidFill>
                  <a:srgbClr val="474343"/>
                </a:solidFill>
              </a:rPr>
              <a:t>i centre </a:t>
            </a:r>
            <a:r>
              <a:rPr lang="it-IT" sz="1300" dirty="0" err="1" smtClean="0">
                <a:solidFill>
                  <a:srgbClr val="474343"/>
                </a:solidFill>
              </a:rPr>
              <a:t>obert</a:t>
            </a:r>
            <a:r>
              <a:rPr lang="it-IT" sz="1300" dirty="0" smtClean="0">
                <a:solidFill>
                  <a:srgbClr val="474343"/>
                </a:solidFill>
              </a:rPr>
              <a:t>.</a:t>
            </a:r>
            <a:endParaRPr lang="it-IT" sz="1300" dirty="0">
              <a:solidFill>
                <a:srgbClr val="474343"/>
              </a:solidFill>
            </a:endParaRPr>
          </a:p>
          <a:p>
            <a:pPr algn="just">
              <a:spcBef>
                <a:spcPts val="600"/>
              </a:spcBef>
            </a:pPr>
            <a:r>
              <a:rPr lang="ca-ES" sz="1300" b="1" dirty="0" smtClean="0">
                <a:solidFill>
                  <a:srgbClr val="474343"/>
                </a:solidFill>
              </a:rPr>
              <a:t>Entitats implicades</a:t>
            </a:r>
            <a:endParaRPr lang="ca-ES" sz="1300" b="1" dirty="0">
              <a:solidFill>
                <a:srgbClr val="474343"/>
              </a:solidFill>
            </a:endParaRPr>
          </a:p>
          <a:p>
            <a:pPr lvl="0" algn="just"/>
            <a:r>
              <a:rPr lang="ca-ES" sz="1300" dirty="0" smtClean="0">
                <a:solidFill>
                  <a:srgbClr val="474343"/>
                </a:solidFill>
              </a:rPr>
              <a:t>En funció de la sessió informativa: </a:t>
            </a:r>
            <a:r>
              <a:rPr lang="ca-ES" sz="1300" dirty="0" err="1" smtClean="0">
                <a:solidFill>
                  <a:srgbClr val="474343"/>
                </a:solidFill>
              </a:rPr>
              <a:t>PFIs</a:t>
            </a:r>
            <a:r>
              <a:rPr lang="ca-ES" sz="1300" dirty="0" smtClean="0">
                <a:solidFill>
                  <a:srgbClr val="474343"/>
                </a:solidFill>
              </a:rPr>
              <a:t>, Institut de Vic</a:t>
            </a:r>
            <a:r>
              <a:rPr lang="ca-ES" sz="1300" dirty="0">
                <a:solidFill>
                  <a:srgbClr val="474343"/>
                </a:solidFill>
              </a:rPr>
              <a:t>, Escola d’Art i Superior de Disseny, </a:t>
            </a:r>
            <a:r>
              <a:rPr lang="ca-ES" sz="1300" dirty="0" smtClean="0">
                <a:solidFill>
                  <a:srgbClr val="474343"/>
                </a:solidFill>
              </a:rPr>
              <a:t>Universitat de Vic, Bombers de Vic, empresaris</a:t>
            </a:r>
            <a:r>
              <a:rPr lang="ca-ES" sz="1300" dirty="0">
                <a:solidFill>
                  <a:srgbClr val="474343"/>
                </a:solidFill>
              </a:rPr>
              <a:t>, </a:t>
            </a:r>
            <a:r>
              <a:rPr lang="ca-ES" sz="1300" dirty="0" smtClean="0">
                <a:solidFill>
                  <a:srgbClr val="474343"/>
                </a:solidFill>
              </a:rPr>
              <a:t> Departament d’Ensenyament i altres.</a:t>
            </a:r>
          </a:p>
          <a:p>
            <a:pPr lvl="0" algn="just">
              <a:spcBef>
                <a:spcPts val="600"/>
              </a:spcBef>
            </a:pPr>
            <a:r>
              <a:rPr lang="ca-ES" sz="1300" b="1" dirty="0" smtClean="0">
                <a:solidFill>
                  <a:srgbClr val="474343"/>
                </a:solidFill>
              </a:rPr>
              <a:t>Valoració i continuïtat</a:t>
            </a:r>
          </a:p>
          <a:p>
            <a:pPr lvl="0" algn="just"/>
            <a:r>
              <a:rPr lang="ca-ES" sz="1300" dirty="0" smtClean="0">
                <a:solidFill>
                  <a:srgbClr val="474343"/>
                </a:solidFill>
              </a:rPr>
              <a:t>Pel que fa a les sessions informatives adreçades a alumnes, es valoren molt positivament ja que els ofereix la possibilitat de conèixer el sistema educatiu, les trajectòries que poden seguir, així com l’experiència d’altres alumnes i professionals davant la presa de decisions.</a:t>
            </a:r>
          </a:p>
          <a:p>
            <a:pPr lvl="0" algn="just"/>
            <a:r>
              <a:rPr lang="ca-ES" sz="1300" dirty="0" smtClean="0">
                <a:solidFill>
                  <a:srgbClr val="474343"/>
                </a:solidFill>
              </a:rPr>
              <a:t>Pel que fa  a les sessions adreçades a famílies, malgrat aquest any l’assistència ha baixat, es valoren positivament ja que, a banda de conèixer alguns itineraris formatius concrets, dóna també eines i recursos per ajudar als fills a prendre decisions. Enguany aquestes xerrades s’han englobat dins la </a:t>
            </a:r>
            <a:r>
              <a:rPr lang="ca-ES" sz="1300" i="1" dirty="0" smtClean="0">
                <a:solidFill>
                  <a:srgbClr val="474343"/>
                </a:solidFill>
              </a:rPr>
              <a:t>Càpsula d’orientació acadèmica i professional</a:t>
            </a:r>
            <a:r>
              <a:rPr lang="ca-ES" sz="1300" dirty="0" smtClean="0">
                <a:solidFill>
                  <a:srgbClr val="474343"/>
                </a:solidFill>
              </a:rPr>
              <a:t>, organitzada pel Consell Comarcal d’Osona amb la implicació dels Ajuntaments de la comarca.</a:t>
            </a:r>
          </a:p>
          <a:p>
            <a:pPr lvl="0" algn="just"/>
            <a:r>
              <a:rPr lang="ca-ES" sz="1300" dirty="0" smtClean="0">
                <a:solidFill>
                  <a:srgbClr val="474343"/>
                </a:solidFill>
              </a:rPr>
              <a:t>Es preveu continuïtat de cara al proper curs escolar.</a:t>
            </a:r>
          </a:p>
          <a:p>
            <a:pPr lvl="0" algn="just"/>
            <a:endParaRPr lang="ca-ES" sz="1300" dirty="0" smtClean="0">
              <a:solidFill>
                <a:srgbClr val="474343"/>
              </a:solidFill>
            </a:endParaRPr>
          </a:p>
        </p:txBody>
      </p:sp>
      <p:sp>
        <p:nvSpPr>
          <p:cNvPr id="4" name="Rectangle 10"/>
          <p:cNvSpPr>
            <a:spLocks noGrp="1" noChangeArrowheads="1"/>
          </p:cNvSpPr>
          <p:nvPr>
            <p:ph type="ctrTitle"/>
          </p:nvPr>
        </p:nvSpPr>
        <p:spPr>
          <a:xfrm>
            <a:off x="0" y="0"/>
            <a:ext cx="12192000" cy="660400"/>
          </a:xfrm>
          <a:solidFill>
            <a:srgbClr val="660033"/>
          </a:solidFill>
        </p:spPr>
        <p:txBody>
          <a:bodyPr>
            <a:normAutofit fontScale="90000"/>
          </a:bodyPr>
          <a:lstStyle/>
          <a:p>
            <a:pPr eaLnBrk="1" fontAlgn="auto" hangingPunct="1">
              <a:spcAft>
                <a:spcPts val="0"/>
              </a:spcAft>
              <a:defRPr/>
            </a:pPr>
            <a:r>
              <a:rPr lang="ca-ES" sz="4800" dirty="0" smtClean="0">
                <a:solidFill>
                  <a:schemeClr val="accent1"/>
                </a:solidFill>
                <a:latin typeface="Calibri" pitchFamily="34" charset="0"/>
              </a:rPr>
              <a:t/>
            </a:r>
            <a:br>
              <a:rPr lang="ca-ES" sz="4800" dirty="0" smtClean="0">
                <a:solidFill>
                  <a:schemeClr val="accent1"/>
                </a:solidFill>
                <a:latin typeface="Calibri" pitchFamily="34" charset="0"/>
              </a:rPr>
            </a:br>
            <a:r>
              <a:rPr lang="ca-ES" sz="4800" dirty="0">
                <a:solidFill>
                  <a:schemeClr val="accent1"/>
                </a:solidFill>
                <a:latin typeface="Calibri" pitchFamily="34" charset="0"/>
              </a:rPr>
              <a:t/>
            </a:r>
            <a:br>
              <a:rPr lang="ca-ES" sz="4800" dirty="0">
                <a:solidFill>
                  <a:schemeClr val="accent1"/>
                </a:solidFill>
                <a:latin typeface="Calibri" pitchFamily="34" charset="0"/>
              </a:rPr>
            </a:br>
            <a:endParaRPr lang="es-ES" sz="4800" dirty="0">
              <a:solidFill>
                <a:schemeClr val="accent1"/>
              </a:solidFill>
              <a:latin typeface="Calibri" pitchFamily="34" charset="0"/>
            </a:endParaRPr>
          </a:p>
        </p:txBody>
      </p:sp>
      <p:pic>
        <p:nvPicPr>
          <p:cNvPr id="9" name="Imat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6185723"/>
            <a:ext cx="1943100" cy="511683"/>
          </a:xfrm>
          <a:prstGeom prst="rect">
            <a:avLst/>
          </a:prstGeom>
        </p:spPr>
      </p:pic>
      <p:sp>
        <p:nvSpPr>
          <p:cNvPr id="15" name="Rectangle arrodonit 14"/>
          <p:cNvSpPr/>
          <p:nvPr/>
        </p:nvSpPr>
        <p:spPr>
          <a:xfrm>
            <a:off x="620708" y="1054099"/>
            <a:ext cx="6148392" cy="360843"/>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1.8 Orientació acadèmica i professional</a:t>
            </a:r>
            <a:endParaRPr lang="ca-ES" sz="2000" b="1" dirty="0">
              <a:solidFill>
                <a:srgbClr val="660033"/>
              </a:solidFill>
            </a:endParaRPr>
          </a:p>
        </p:txBody>
      </p:sp>
      <p:sp>
        <p:nvSpPr>
          <p:cNvPr id="39" name="Rectangle arrodonit 38">
            <a:hlinkClick r:id="rId3" action="ppaction://hlinksldjump"/>
          </p:cNvPr>
          <p:cNvSpPr/>
          <p:nvPr/>
        </p:nvSpPr>
        <p:spPr>
          <a:xfrm>
            <a:off x="190500" y="128979"/>
            <a:ext cx="49276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 Projectes </a:t>
            </a:r>
            <a:r>
              <a:rPr lang="ca-ES" sz="2000" b="1" dirty="0">
                <a:solidFill>
                  <a:srgbClr val="660033"/>
                </a:solidFill>
              </a:rPr>
              <a:t>de suport als centres educatius</a:t>
            </a:r>
          </a:p>
        </p:txBody>
      </p:sp>
      <p:sp>
        <p:nvSpPr>
          <p:cNvPr id="13" name="QuadreDeText 12"/>
          <p:cNvSpPr txBox="1"/>
          <p:nvPr/>
        </p:nvSpPr>
        <p:spPr>
          <a:xfrm>
            <a:off x="11290300" y="6550979"/>
            <a:ext cx="901700" cy="261610"/>
          </a:xfrm>
          <a:prstGeom prst="rect">
            <a:avLst/>
          </a:prstGeom>
          <a:noFill/>
        </p:spPr>
        <p:txBody>
          <a:bodyPr wrap="square" rtlCol="0">
            <a:spAutoFit/>
          </a:bodyPr>
          <a:lstStyle/>
          <a:p>
            <a:pPr algn="r"/>
            <a:r>
              <a:rPr lang="ca-ES" sz="1100" dirty="0" smtClean="0">
                <a:solidFill>
                  <a:srgbClr val="474343"/>
                </a:solidFill>
              </a:rPr>
              <a:t>Pg. 17/41</a:t>
            </a:r>
            <a:endParaRPr lang="ca-ES" sz="1100" dirty="0">
              <a:solidFill>
                <a:srgbClr val="474343"/>
              </a:solidFill>
            </a:endParaRPr>
          </a:p>
        </p:txBody>
      </p:sp>
      <p:pic>
        <p:nvPicPr>
          <p:cNvPr id="14" name="Imat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7600" y="6154348"/>
            <a:ext cx="1384300" cy="625231"/>
          </a:xfrm>
          <a:prstGeom prst="rect">
            <a:avLst/>
          </a:prstGeom>
        </p:spPr>
      </p:pic>
      <p:sp>
        <p:nvSpPr>
          <p:cNvPr id="11" name="Rectangle 10"/>
          <p:cNvSpPr txBox="1">
            <a:spLocks noChangeArrowheads="1"/>
          </p:cNvSpPr>
          <p:nvPr/>
        </p:nvSpPr>
        <p:spPr>
          <a:xfrm>
            <a:off x="8013700" y="-7457"/>
            <a:ext cx="4178300" cy="664228"/>
          </a:xfrm>
          <a:prstGeom prst="rect">
            <a:avLst/>
          </a:prstGeom>
          <a:solidFill>
            <a:srgbClr val="6600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sp>
        <p:nvSpPr>
          <p:cNvPr id="12" name="Rectangle arrodonit 11">
            <a:hlinkClick r:id="rId3" action="ppaction://hlinksldjump"/>
          </p:cNvPr>
          <p:cNvSpPr/>
          <p:nvPr/>
        </p:nvSpPr>
        <p:spPr>
          <a:xfrm>
            <a:off x="190500" y="128979"/>
            <a:ext cx="66294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 Projectes relacionats amb la millora de l’èxit educatiu</a:t>
            </a:r>
            <a:endParaRPr lang="ca-ES" sz="2000" b="1" dirty="0">
              <a:solidFill>
                <a:srgbClr val="660033"/>
              </a:solidFill>
            </a:endParaRPr>
          </a:p>
        </p:txBody>
      </p:sp>
      <p:sp>
        <p:nvSpPr>
          <p:cNvPr id="16" name="Fletxa corbada cap amunt 15">
            <a:hlinkClick r:id="rId3" action="ppaction://hlinksldjump"/>
          </p:cNvPr>
          <p:cNvSpPr/>
          <p:nvPr/>
        </p:nvSpPr>
        <p:spPr>
          <a:xfrm rot="15868668">
            <a:off x="6426155" y="161983"/>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17" name="Rectangle arrodonit 16">
            <a:hlinkClick r:id="rId5"/>
          </p:cNvPr>
          <p:cNvSpPr/>
          <p:nvPr/>
        </p:nvSpPr>
        <p:spPr>
          <a:xfrm>
            <a:off x="9448800" y="1047506"/>
            <a:ext cx="2058992" cy="323362"/>
          </a:xfrm>
          <a:prstGeom prst="roundRect">
            <a:avLst/>
          </a:prstGeom>
          <a:solidFill>
            <a:schemeClr val="accent3">
              <a:lumMod val="60000"/>
              <a:lumOff val="4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smtClean="0">
                <a:solidFill>
                  <a:schemeClr val="accent1">
                    <a:lumMod val="75000"/>
                  </a:schemeClr>
                </a:solidFill>
              </a:rPr>
              <a:t>Més informació a la web</a:t>
            </a:r>
            <a:endParaRPr lang="ca-ES" sz="1400" dirty="0">
              <a:solidFill>
                <a:schemeClr val="accent1">
                  <a:lumMod val="75000"/>
                </a:schemeClr>
              </a:solidFill>
            </a:endParaRPr>
          </a:p>
        </p:txBody>
      </p:sp>
      <p:pic>
        <p:nvPicPr>
          <p:cNvPr id="18" name="Imatge 17"/>
          <p:cNvPicPr>
            <a:picLocks noChangeAspect="1"/>
          </p:cNvPicPr>
          <p:nvPr/>
        </p:nvPicPr>
        <p:blipFill rotWithShape="1">
          <a:blip r:embed="rId6" cstate="print">
            <a:extLst>
              <a:ext uri="{28A0092B-C50C-407E-A947-70E740481C1C}">
                <a14:useLocalDpi xmlns:a14="http://schemas.microsoft.com/office/drawing/2010/main" val="0"/>
              </a:ext>
            </a:extLst>
          </a:blip>
          <a:srcRect t="6748" b="25759"/>
          <a:stretch/>
        </p:blipFill>
        <p:spPr>
          <a:xfrm>
            <a:off x="7349535" y="802216"/>
            <a:ext cx="1364587" cy="604242"/>
          </a:xfrm>
          <a:prstGeom prst="rect">
            <a:avLst/>
          </a:prstGeom>
        </p:spPr>
      </p:pic>
    </p:spTree>
    <p:extLst>
      <p:ext uri="{BB962C8B-B14F-4D97-AF65-F5344CB8AC3E}">
        <p14:creationId xmlns:p14="http://schemas.microsoft.com/office/powerpoint/2010/main" val="9036504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arrodonit 39"/>
          <p:cNvSpPr/>
          <p:nvPr/>
        </p:nvSpPr>
        <p:spPr>
          <a:xfrm>
            <a:off x="990600" y="1271714"/>
            <a:ext cx="10477500" cy="4857234"/>
          </a:xfrm>
          <a:prstGeom prst="roundRect">
            <a:avLst/>
          </a:prstGeom>
          <a:solidFill>
            <a:schemeClr val="bg1"/>
          </a:solidFill>
          <a:ln cap="rnd">
            <a:solidFill>
              <a:srgbClr val="660033"/>
            </a:solidFill>
            <a:round/>
          </a:ln>
        </p:spPr>
        <p:style>
          <a:lnRef idx="2">
            <a:schemeClr val="accent1">
              <a:shade val="50000"/>
            </a:schemeClr>
          </a:lnRef>
          <a:fillRef idx="1">
            <a:schemeClr val="accent1"/>
          </a:fillRef>
          <a:effectRef idx="0">
            <a:schemeClr val="accent1"/>
          </a:effectRef>
          <a:fontRef idx="minor">
            <a:schemeClr val="lt1"/>
          </a:fontRef>
        </p:style>
        <p:txBody>
          <a:bodyPr tIns="108000" bIns="36000" numCol="2" spcCol="180000" rtlCol="0" anchor="t" anchorCtr="0"/>
          <a:lstStyle/>
          <a:p>
            <a:pPr algn="just"/>
            <a:r>
              <a:rPr lang="ca-ES" sz="1400" b="1" dirty="0" smtClean="0">
                <a:solidFill>
                  <a:srgbClr val="474343"/>
                </a:solidFill>
              </a:rPr>
              <a:t>Breu descripció</a:t>
            </a:r>
          </a:p>
          <a:p>
            <a:pPr algn="just"/>
            <a:r>
              <a:rPr lang="ca-ES" sz="1400" dirty="0" smtClean="0">
                <a:solidFill>
                  <a:srgbClr val="474343"/>
                </a:solidFill>
              </a:rPr>
              <a:t>L’Olimpivic s’emmarca dins d’un projecte més ampli que s’està duent a terme des de l’Ajuntament i que té per objectiu treballar amb els ciutadans i ciutadanes el valor educatiu de l’esport.</a:t>
            </a:r>
          </a:p>
          <a:p>
            <a:pPr algn="just"/>
            <a:r>
              <a:rPr lang="ca-ES" sz="1400" dirty="0" smtClean="0">
                <a:solidFill>
                  <a:srgbClr val="474343"/>
                </a:solidFill>
              </a:rPr>
              <a:t>L’Olimpivic consisteix en una trobada esportiva i lúdica de les escoles de la ciutat, on es busca que els alumnes participants portin a terme una competició responsable seguint els criteris marcats en el decàleg del bon esportista, elaborat pels consellers/es infantils.</a:t>
            </a:r>
          </a:p>
          <a:p>
            <a:pPr algn="just">
              <a:spcBef>
                <a:spcPts val="600"/>
              </a:spcBef>
            </a:pPr>
            <a:r>
              <a:rPr lang="ca-ES" sz="1400" b="1" dirty="0" smtClean="0">
                <a:solidFill>
                  <a:srgbClr val="474343"/>
                </a:solidFill>
              </a:rPr>
              <a:t>Objectius</a:t>
            </a:r>
            <a:endParaRPr lang="ca-ES" sz="1400" dirty="0" smtClean="0">
              <a:solidFill>
                <a:srgbClr val="474343"/>
              </a:solidFill>
            </a:endParaRPr>
          </a:p>
          <a:p>
            <a:pPr marL="285750" indent="-285750" algn="just">
              <a:buFont typeface="Arial" panose="020B0604020202020204" pitchFamily="34" charset="0"/>
              <a:buChar char="•"/>
            </a:pPr>
            <a:r>
              <a:rPr lang="ca-ES" sz="1400" dirty="0" smtClean="0">
                <a:solidFill>
                  <a:srgbClr val="474343"/>
                </a:solidFill>
              </a:rPr>
              <a:t>Afavorir el valor educatiu de l'esport</a:t>
            </a:r>
          </a:p>
          <a:p>
            <a:pPr marL="285750" indent="-285750" algn="just">
              <a:buFont typeface="Arial" panose="020B0604020202020204" pitchFamily="34" charset="0"/>
              <a:buChar char="•"/>
            </a:pPr>
            <a:r>
              <a:rPr lang="ca-ES" sz="1400" dirty="0" smtClean="0">
                <a:solidFill>
                  <a:srgbClr val="474343"/>
                </a:solidFill>
              </a:rPr>
              <a:t>Promoure l'actitud i respecte dels infants davant l'activitat esportiva</a:t>
            </a:r>
          </a:p>
          <a:p>
            <a:pPr algn="just">
              <a:spcBef>
                <a:spcPts val="600"/>
              </a:spcBef>
            </a:pPr>
            <a:r>
              <a:rPr lang="ca-ES" sz="1400" b="1" dirty="0" smtClean="0">
                <a:solidFill>
                  <a:srgbClr val="474343"/>
                </a:solidFill>
              </a:rPr>
              <a:t>Destinataris</a:t>
            </a:r>
          </a:p>
          <a:p>
            <a:pPr algn="just"/>
            <a:r>
              <a:rPr lang="ca-ES" sz="1400" dirty="0" smtClean="0">
                <a:solidFill>
                  <a:srgbClr val="474343"/>
                </a:solidFill>
              </a:rPr>
              <a:t>Alumnes de 6è de primària dels centres educatius de la ciutat.</a:t>
            </a:r>
          </a:p>
          <a:p>
            <a:pPr algn="just">
              <a:spcBef>
                <a:spcPts val="600"/>
              </a:spcBef>
            </a:pPr>
            <a:r>
              <a:rPr lang="ca-ES" sz="1400" b="1" dirty="0" smtClean="0">
                <a:solidFill>
                  <a:srgbClr val="474343"/>
                </a:solidFill>
              </a:rPr>
              <a:t>Nombre d’alumnes participants al projecte</a:t>
            </a:r>
          </a:p>
          <a:p>
            <a:pPr algn="just"/>
            <a:r>
              <a:rPr lang="ca-ES" sz="1400" dirty="0" smtClean="0">
                <a:solidFill>
                  <a:srgbClr val="474343"/>
                </a:solidFill>
              </a:rPr>
              <a:t>550 alumnes</a:t>
            </a:r>
          </a:p>
          <a:p>
            <a:pPr algn="just"/>
            <a:endParaRPr lang="ca-ES" sz="1400" b="1" dirty="0" smtClean="0">
              <a:solidFill>
                <a:srgbClr val="474343"/>
              </a:solidFill>
            </a:endParaRPr>
          </a:p>
          <a:p>
            <a:pPr algn="just">
              <a:spcBef>
                <a:spcPts val="600"/>
              </a:spcBef>
            </a:pPr>
            <a:r>
              <a:rPr lang="ca-ES" sz="1400" b="1" dirty="0" smtClean="0">
                <a:solidFill>
                  <a:srgbClr val="474343"/>
                </a:solidFill>
              </a:rPr>
              <a:t>Centres educatius participants</a:t>
            </a:r>
          </a:p>
          <a:p>
            <a:pPr algn="just"/>
            <a:r>
              <a:rPr lang="ca-ES" sz="1400" dirty="0" smtClean="0">
                <a:solidFill>
                  <a:srgbClr val="474343"/>
                </a:solidFill>
              </a:rPr>
              <a:t>Escola Andersen, Escola Centre, Escola Dr. Joaquim Salarich, Escola Guillem de Mont-</a:t>
            </a:r>
            <a:r>
              <a:rPr lang="ca-ES" sz="1400" dirty="0" err="1" smtClean="0">
                <a:solidFill>
                  <a:srgbClr val="474343"/>
                </a:solidFill>
              </a:rPr>
              <a:t>rodon</a:t>
            </a:r>
            <a:r>
              <a:rPr lang="ca-ES" sz="1400" dirty="0" smtClean="0">
                <a:solidFill>
                  <a:srgbClr val="474343"/>
                </a:solidFill>
              </a:rPr>
              <a:t>, Escola La Sínia, Escola </a:t>
            </a:r>
            <a:r>
              <a:rPr lang="ca-ES" sz="1400" dirty="0" err="1" smtClean="0">
                <a:solidFill>
                  <a:srgbClr val="474343"/>
                </a:solidFill>
              </a:rPr>
              <a:t>Sentfores</a:t>
            </a:r>
            <a:r>
              <a:rPr lang="ca-ES" sz="1400" dirty="0" smtClean="0">
                <a:solidFill>
                  <a:srgbClr val="474343"/>
                </a:solidFill>
              </a:rPr>
              <a:t>, Col·legi Escorial, Col·legi Pare Coll, Col·legi Sagrat Cor, Col·legi Sant Miquel, Col·legi Sta. Caterina i Escola Estel</a:t>
            </a:r>
          </a:p>
          <a:p>
            <a:pPr algn="just">
              <a:spcBef>
                <a:spcPts val="600"/>
              </a:spcBef>
            </a:pPr>
            <a:r>
              <a:rPr lang="ca-ES" sz="1400" b="1" dirty="0" smtClean="0">
                <a:solidFill>
                  <a:srgbClr val="474343"/>
                </a:solidFill>
              </a:rPr>
              <a:t>Entitats implicades</a:t>
            </a:r>
          </a:p>
          <a:p>
            <a:pPr algn="just"/>
            <a:r>
              <a:rPr lang="ca-ES" sz="1400" dirty="0" smtClean="0">
                <a:solidFill>
                  <a:srgbClr val="474343"/>
                </a:solidFill>
              </a:rPr>
              <a:t>Regidoria d'esports, </a:t>
            </a:r>
            <a:r>
              <a:rPr lang="ca-ES" sz="1400" dirty="0" err="1" smtClean="0">
                <a:solidFill>
                  <a:srgbClr val="474343"/>
                </a:solidFill>
              </a:rPr>
              <a:t>Vicjove</a:t>
            </a:r>
            <a:r>
              <a:rPr lang="ca-ES" sz="1400" dirty="0" smtClean="0">
                <a:solidFill>
                  <a:srgbClr val="474343"/>
                </a:solidFill>
              </a:rPr>
              <a:t>, Casa d'oficis, CEES</a:t>
            </a:r>
            <a:r>
              <a:rPr lang="ca-ES" sz="1400" b="1" dirty="0" smtClean="0">
                <a:solidFill>
                  <a:srgbClr val="474343"/>
                </a:solidFill>
              </a:rPr>
              <a:t> - </a:t>
            </a:r>
            <a:r>
              <a:rPr lang="ca-ES" sz="1400" dirty="0" smtClean="0">
                <a:solidFill>
                  <a:srgbClr val="474343"/>
                </a:solidFill>
              </a:rPr>
              <a:t>Centre d'estudis el Seminari</a:t>
            </a:r>
            <a:r>
              <a:rPr lang="ca-ES" sz="1400" b="1" dirty="0" smtClean="0">
                <a:solidFill>
                  <a:srgbClr val="474343"/>
                </a:solidFill>
              </a:rPr>
              <a:t> </a:t>
            </a:r>
            <a:r>
              <a:rPr lang="ca-ES" sz="1400" dirty="0" smtClean="0">
                <a:solidFill>
                  <a:srgbClr val="474343"/>
                </a:solidFill>
              </a:rPr>
              <a:t>de Vic i Departament d’Ensenyament</a:t>
            </a:r>
          </a:p>
          <a:p>
            <a:pPr lvl="0" algn="just">
              <a:spcBef>
                <a:spcPts val="600"/>
              </a:spcBef>
            </a:pPr>
            <a:r>
              <a:rPr lang="ca-ES" sz="1400" b="1" dirty="0" smtClean="0">
                <a:solidFill>
                  <a:srgbClr val="474343"/>
                </a:solidFill>
              </a:rPr>
              <a:t>Valoració i continuïtat</a:t>
            </a:r>
          </a:p>
          <a:p>
            <a:pPr lvl="0" algn="just"/>
            <a:r>
              <a:rPr lang="ca-ES" sz="1400" dirty="0" smtClean="0">
                <a:solidFill>
                  <a:srgbClr val="474343"/>
                </a:solidFill>
              </a:rPr>
              <a:t>Amb els pocs </a:t>
            </a:r>
            <a:r>
              <a:rPr lang="ca-ES" sz="1400" dirty="0">
                <a:solidFill>
                  <a:srgbClr val="474343"/>
                </a:solidFill>
              </a:rPr>
              <a:t>anys d’implementació </a:t>
            </a:r>
            <a:r>
              <a:rPr lang="ca-ES" sz="1400" dirty="0" smtClean="0">
                <a:solidFill>
                  <a:srgbClr val="474343"/>
                </a:solidFill>
              </a:rPr>
              <a:t>del projecte entre </a:t>
            </a:r>
            <a:r>
              <a:rPr lang="ca-ES" sz="1400" dirty="0">
                <a:solidFill>
                  <a:srgbClr val="474343"/>
                </a:solidFill>
              </a:rPr>
              <a:t>les escoles, ha esdevingut un dels esdeveniments esportius més esperats entre tots els alumnes del darrer curs de </a:t>
            </a:r>
            <a:r>
              <a:rPr lang="ca-ES" sz="1400" dirty="0" smtClean="0">
                <a:solidFill>
                  <a:srgbClr val="474343"/>
                </a:solidFill>
              </a:rPr>
              <a:t>primària.</a:t>
            </a:r>
          </a:p>
          <a:p>
            <a:pPr lvl="0" algn="just"/>
            <a:r>
              <a:rPr lang="ca-ES" sz="1400" dirty="0" smtClean="0">
                <a:solidFill>
                  <a:srgbClr val="474343"/>
                </a:solidFill>
              </a:rPr>
              <a:t>Enguany la valoració ha estat molt positiva tan per part del professorat, com dels alumnes participants.</a:t>
            </a:r>
          </a:p>
          <a:p>
            <a:pPr lvl="0" algn="just"/>
            <a:r>
              <a:rPr lang="ca-ES" sz="1400" dirty="0" smtClean="0">
                <a:solidFill>
                  <a:srgbClr val="474343"/>
                </a:solidFill>
              </a:rPr>
              <a:t>Es preveu continuïtat de cara al curs 2015/16.</a:t>
            </a:r>
            <a:r>
              <a:rPr lang="ca-ES" sz="1400" dirty="0"/>
              <a:t> pocs anys d’implementació entre les escoles, ha esdevingut un dels esdeveniments esportius més esperats entre tots els alumnes del darrer curs de primària dels centres educatius de Vic</a:t>
            </a:r>
            <a:endParaRPr lang="ca-ES" sz="1400" dirty="0" smtClean="0">
              <a:solidFill>
                <a:srgbClr val="474343"/>
              </a:solidFill>
            </a:endParaRPr>
          </a:p>
        </p:txBody>
      </p:sp>
      <p:sp>
        <p:nvSpPr>
          <p:cNvPr id="4" name="Rectangle 10"/>
          <p:cNvSpPr>
            <a:spLocks noGrp="1" noChangeArrowheads="1"/>
          </p:cNvSpPr>
          <p:nvPr>
            <p:ph type="ctrTitle"/>
          </p:nvPr>
        </p:nvSpPr>
        <p:spPr>
          <a:xfrm>
            <a:off x="0" y="0"/>
            <a:ext cx="12192000" cy="660400"/>
          </a:xfrm>
          <a:solidFill>
            <a:srgbClr val="660033"/>
          </a:solidFill>
        </p:spPr>
        <p:txBody>
          <a:bodyPr>
            <a:normAutofit fontScale="90000"/>
          </a:bodyPr>
          <a:lstStyle/>
          <a:p>
            <a:pPr eaLnBrk="1" fontAlgn="auto" hangingPunct="1">
              <a:spcAft>
                <a:spcPts val="0"/>
              </a:spcAft>
              <a:defRPr/>
            </a:pPr>
            <a:r>
              <a:rPr lang="ca-ES" sz="4800" dirty="0" smtClean="0">
                <a:solidFill>
                  <a:schemeClr val="accent1"/>
                </a:solidFill>
                <a:latin typeface="Calibri" pitchFamily="34" charset="0"/>
              </a:rPr>
              <a:t/>
            </a:r>
            <a:br>
              <a:rPr lang="ca-ES" sz="4800" dirty="0" smtClean="0">
                <a:solidFill>
                  <a:schemeClr val="accent1"/>
                </a:solidFill>
                <a:latin typeface="Calibri" pitchFamily="34" charset="0"/>
              </a:rPr>
            </a:br>
            <a:r>
              <a:rPr lang="ca-ES" sz="4800" dirty="0">
                <a:solidFill>
                  <a:schemeClr val="accent1"/>
                </a:solidFill>
                <a:latin typeface="Calibri" pitchFamily="34" charset="0"/>
              </a:rPr>
              <a:t/>
            </a:r>
            <a:br>
              <a:rPr lang="ca-ES" sz="4800" dirty="0">
                <a:solidFill>
                  <a:schemeClr val="accent1"/>
                </a:solidFill>
                <a:latin typeface="Calibri" pitchFamily="34" charset="0"/>
              </a:rPr>
            </a:br>
            <a:endParaRPr lang="es-ES" sz="4800" dirty="0">
              <a:solidFill>
                <a:schemeClr val="accent1"/>
              </a:solidFill>
              <a:latin typeface="Calibri" pitchFamily="34" charset="0"/>
            </a:endParaRPr>
          </a:p>
        </p:txBody>
      </p:sp>
      <p:pic>
        <p:nvPicPr>
          <p:cNvPr id="9" name="Imat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6185723"/>
            <a:ext cx="1943100" cy="511683"/>
          </a:xfrm>
          <a:prstGeom prst="rect">
            <a:avLst/>
          </a:prstGeom>
        </p:spPr>
      </p:pic>
      <p:sp>
        <p:nvSpPr>
          <p:cNvPr id="15" name="Rectangle arrodonit 14"/>
          <p:cNvSpPr/>
          <p:nvPr/>
        </p:nvSpPr>
        <p:spPr>
          <a:xfrm>
            <a:off x="620708" y="1054099"/>
            <a:ext cx="6148392" cy="360843"/>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1.9 </a:t>
            </a:r>
            <a:r>
              <a:rPr lang="ca-ES" sz="2000" b="1" dirty="0" err="1" smtClean="0">
                <a:solidFill>
                  <a:srgbClr val="660033"/>
                </a:solidFill>
              </a:rPr>
              <a:t>Olimpivic</a:t>
            </a:r>
            <a:endParaRPr lang="ca-ES" sz="2000" b="1" dirty="0">
              <a:solidFill>
                <a:srgbClr val="660033"/>
              </a:solidFill>
            </a:endParaRPr>
          </a:p>
        </p:txBody>
      </p:sp>
      <p:sp>
        <p:nvSpPr>
          <p:cNvPr id="13" name="QuadreDeText 12"/>
          <p:cNvSpPr txBox="1"/>
          <p:nvPr/>
        </p:nvSpPr>
        <p:spPr>
          <a:xfrm>
            <a:off x="11290300" y="6550979"/>
            <a:ext cx="901700" cy="261610"/>
          </a:xfrm>
          <a:prstGeom prst="rect">
            <a:avLst/>
          </a:prstGeom>
          <a:noFill/>
        </p:spPr>
        <p:txBody>
          <a:bodyPr wrap="square" rtlCol="0">
            <a:spAutoFit/>
          </a:bodyPr>
          <a:lstStyle/>
          <a:p>
            <a:pPr algn="r"/>
            <a:r>
              <a:rPr lang="ca-ES" sz="1100" dirty="0" smtClean="0">
                <a:solidFill>
                  <a:srgbClr val="474343"/>
                </a:solidFill>
              </a:rPr>
              <a:t>Pg. 18/41</a:t>
            </a:r>
            <a:endParaRPr lang="ca-ES" sz="1100" dirty="0">
              <a:solidFill>
                <a:srgbClr val="474343"/>
              </a:solidFill>
            </a:endParaRPr>
          </a:p>
        </p:txBody>
      </p:sp>
      <p:pic>
        <p:nvPicPr>
          <p:cNvPr id="14" name="Imat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7600" y="6154348"/>
            <a:ext cx="1384300" cy="625231"/>
          </a:xfrm>
          <a:prstGeom prst="rect">
            <a:avLst/>
          </a:prstGeom>
        </p:spPr>
      </p:pic>
      <p:sp>
        <p:nvSpPr>
          <p:cNvPr id="11" name="Rectangle arrodonit 10">
            <a:hlinkClick r:id="rId4" action="ppaction://hlinksldjump"/>
          </p:cNvPr>
          <p:cNvSpPr/>
          <p:nvPr/>
        </p:nvSpPr>
        <p:spPr>
          <a:xfrm>
            <a:off x="190500" y="128979"/>
            <a:ext cx="51054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 Projectes </a:t>
            </a:r>
            <a:r>
              <a:rPr lang="ca-ES" sz="2000" b="1" dirty="0">
                <a:solidFill>
                  <a:srgbClr val="660033"/>
                </a:solidFill>
              </a:rPr>
              <a:t>de suport als centres educatius</a:t>
            </a:r>
          </a:p>
        </p:txBody>
      </p:sp>
      <p:sp>
        <p:nvSpPr>
          <p:cNvPr id="12" name="Fletxa corbada cap amunt 11">
            <a:hlinkClick r:id="rId4" action="ppaction://hlinksldjump"/>
          </p:cNvPr>
          <p:cNvSpPr/>
          <p:nvPr/>
        </p:nvSpPr>
        <p:spPr>
          <a:xfrm rot="15868668">
            <a:off x="4942048" y="163234"/>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16" name="Rectangle 10"/>
          <p:cNvSpPr txBox="1">
            <a:spLocks noChangeArrowheads="1"/>
          </p:cNvSpPr>
          <p:nvPr/>
        </p:nvSpPr>
        <p:spPr>
          <a:xfrm>
            <a:off x="8013700" y="-7457"/>
            <a:ext cx="4178300" cy="664228"/>
          </a:xfrm>
          <a:prstGeom prst="rect">
            <a:avLst/>
          </a:prstGeom>
          <a:solidFill>
            <a:srgbClr val="6600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sp>
        <p:nvSpPr>
          <p:cNvPr id="17" name="Rectangle arrodonit 16">
            <a:hlinkClick r:id="rId4" action="ppaction://hlinksldjump"/>
          </p:cNvPr>
          <p:cNvSpPr/>
          <p:nvPr/>
        </p:nvSpPr>
        <p:spPr>
          <a:xfrm>
            <a:off x="190500" y="128979"/>
            <a:ext cx="66294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 Projectes relacionats amb la millora de l’èxit educatiu</a:t>
            </a:r>
            <a:endParaRPr lang="ca-ES" sz="2000" b="1" dirty="0">
              <a:solidFill>
                <a:srgbClr val="660033"/>
              </a:solidFill>
            </a:endParaRPr>
          </a:p>
        </p:txBody>
      </p:sp>
      <p:sp>
        <p:nvSpPr>
          <p:cNvPr id="18" name="Fletxa corbada cap amunt 17">
            <a:hlinkClick r:id="rId4" action="ppaction://hlinksldjump"/>
          </p:cNvPr>
          <p:cNvSpPr/>
          <p:nvPr/>
        </p:nvSpPr>
        <p:spPr>
          <a:xfrm rot="15868668">
            <a:off x="6426155" y="161983"/>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19" name="Rectangle arrodonit 18">
            <a:hlinkClick r:id="rId5"/>
          </p:cNvPr>
          <p:cNvSpPr/>
          <p:nvPr/>
        </p:nvSpPr>
        <p:spPr>
          <a:xfrm>
            <a:off x="9448800" y="1047506"/>
            <a:ext cx="2058992" cy="323362"/>
          </a:xfrm>
          <a:prstGeom prst="roundRect">
            <a:avLst/>
          </a:prstGeom>
          <a:solidFill>
            <a:schemeClr val="accent3">
              <a:lumMod val="60000"/>
              <a:lumOff val="4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smtClean="0">
                <a:solidFill>
                  <a:schemeClr val="accent1">
                    <a:lumMod val="75000"/>
                  </a:schemeClr>
                </a:solidFill>
              </a:rPr>
              <a:t>Més informació a la web</a:t>
            </a:r>
            <a:endParaRPr lang="ca-ES" sz="1400" dirty="0">
              <a:solidFill>
                <a:schemeClr val="accent1">
                  <a:lumMod val="75000"/>
                </a:schemeClr>
              </a:solidFill>
            </a:endParaRPr>
          </a:p>
        </p:txBody>
      </p:sp>
      <p:pic>
        <p:nvPicPr>
          <p:cNvPr id="20" name="Imatge 19"/>
          <p:cNvPicPr>
            <a:picLocks noChangeAspect="1"/>
          </p:cNvPicPr>
          <p:nvPr/>
        </p:nvPicPr>
        <p:blipFill rotWithShape="1">
          <a:blip r:embed="rId6" cstate="print">
            <a:extLst>
              <a:ext uri="{28A0092B-C50C-407E-A947-70E740481C1C}">
                <a14:useLocalDpi xmlns:a14="http://schemas.microsoft.com/office/drawing/2010/main" val="0"/>
              </a:ext>
            </a:extLst>
          </a:blip>
          <a:srcRect t="6748" b="25759"/>
          <a:stretch/>
        </p:blipFill>
        <p:spPr>
          <a:xfrm>
            <a:off x="7349535" y="802216"/>
            <a:ext cx="1364587" cy="604242"/>
          </a:xfrm>
          <a:prstGeom prst="rect">
            <a:avLst/>
          </a:prstGeom>
        </p:spPr>
      </p:pic>
    </p:spTree>
    <p:extLst>
      <p:ext uri="{BB962C8B-B14F-4D97-AF65-F5344CB8AC3E}">
        <p14:creationId xmlns:p14="http://schemas.microsoft.com/office/powerpoint/2010/main" val="6578254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arrodonit 39"/>
          <p:cNvSpPr/>
          <p:nvPr/>
        </p:nvSpPr>
        <p:spPr>
          <a:xfrm>
            <a:off x="990600" y="1271714"/>
            <a:ext cx="10477500" cy="4857234"/>
          </a:xfrm>
          <a:prstGeom prst="roundRect">
            <a:avLst/>
          </a:prstGeom>
          <a:solidFill>
            <a:schemeClr val="bg1"/>
          </a:solidFill>
          <a:ln cap="rnd">
            <a:solidFill>
              <a:srgbClr val="660033"/>
            </a:solid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numCol="2" spcCol="180000" rtlCol="0" anchor="t" anchorCtr="0"/>
          <a:lstStyle/>
          <a:p>
            <a:pPr algn="just"/>
            <a:r>
              <a:rPr lang="ca-ES" sz="1400" b="1" dirty="0" smtClean="0">
                <a:solidFill>
                  <a:srgbClr val="474343"/>
                </a:solidFill>
              </a:rPr>
              <a:t>Breu descripció</a:t>
            </a:r>
          </a:p>
          <a:p>
            <a:pPr algn="just"/>
            <a:r>
              <a:rPr lang="ca-ES" sz="1400" dirty="0">
                <a:solidFill>
                  <a:srgbClr val="474343"/>
                </a:solidFill>
              </a:rPr>
              <a:t>El Pack cultura popular catalana a les escoles, és un projecte iniciat durant el curs 2009/10 que ofereix als alumnes participants conèixer i acostar-se a algunes de les manifestacions pròpies del patrimoni cultural català.</a:t>
            </a:r>
          </a:p>
          <a:p>
            <a:pPr algn="just"/>
            <a:r>
              <a:rPr lang="ca-ES" sz="1400" dirty="0" smtClean="0">
                <a:solidFill>
                  <a:srgbClr val="474343"/>
                </a:solidFill>
              </a:rPr>
              <a:t>Al llarg </a:t>
            </a:r>
            <a:r>
              <a:rPr lang="ca-ES" sz="1400" dirty="0">
                <a:solidFill>
                  <a:srgbClr val="474343"/>
                </a:solidFill>
              </a:rPr>
              <a:t>de les 8 sessions que duren els tallers, els infants tenen l'oportunitat de conèixer, per un cantó, el món dels gegants i els elements festius de la nostra ciutat, per l’altra, </a:t>
            </a:r>
            <a:r>
              <a:rPr lang="ca-ES" sz="1400" dirty="0" smtClean="0">
                <a:solidFill>
                  <a:srgbClr val="474343"/>
                </a:solidFill>
              </a:rPr>
              <a:t>introduir-se </a:t>
            </a:r>
            <a:r>
              <a:rPr lang="ca-ES" sz="1400" dirty="0">
                <a:solidFill>
                  <a:srgbClr val="474343"/>
                </a:solidFill>
              </a:rPr>
              <a:t>en el ball de les sardanes, el seu significat i els diferents passos bàsics per al ball d’aquesta dansa tradicional i, per l'altra conèixer la història de l’entorn casteller i dels Sagals d’Osona, iniciant-se en les estructures i postures per a la construcció d’aquesta tradició declarada Patrimoni de la humanitat.</a:t>
            </a:r>
          </a:p>
          <a:p>
            <a:pPr algn="just">
              <a:spcBef>
                <a:spcPts val="600"/>
              </a:spcBef>
            </a:pPr>
            <a:r>
              <a:rPr lang="ca-ES" sz="1400" b="1" dirty="0" smtClean="0">
                <a:solidFill>
                  <a:srgbClr val="474343"/>
                </a:solidFill>
              </a:rPr>
              <a:t>Objectius</a:t>
            </a:r>
            <a:endParaRPr lang="ca-ES" sz="1400" dirty="0" smtClean="0">
              <a:solidFill>
                <a:srgbClr val="474343"/>
              </a:solidFill>
            </a:endParaRPr>
          </a:p>
          <a:p>
            <a:pPr marL="285750" indent="-285750" algn="just">
              <a:buFont typeface="Arial" panose="020B0604020202020204" pitchFamily="34" charset="0"/>
              <a:buChar char="•"/>
            </a:pPr>
            <a:r>
              <a:rPr lang="ca-ES" sz="1400" dirty="0">
                <a:solidFill>
                  <a:srgbClr val="474343"/>
                </a:solidFill>
              </a:rPr>
              <a:t>Acostar la cultura i les tradicions catalanes als nens i nenes de 8 i 9 anys de la ciutat.</a:t>
            </a:r>
          </a:p>
          <a:p>
            <a:pPr marL="285750" indent="-285750" algn="just">
              <a:buFont typeface="Arial" panose="020B0604020202020204" pitchFamily="34" charset="0"/>
              <a:buChar char="•"/>
            </a:pPr>
            <a:r>
              <a:rPr lang="ca-ES" sz="1400" dirty="0">
                <a:solidFill>
                  <a:srgbClr val="474343"/>
                </a:solidFill>
              </a:rPr>
              <a:t>Afavorir el coneixement de la cultura i les tradicions com a element de cohesió i compromís amb l'entorn.</a:t>
            </a:r>
          </a:p>
          <a:p>
            <a:pPr marL="285750" indent="-285750" algn="just">
              <a:buFont typeface="Arial" panose="020B0604020202020204" pitchFamily="34" charset="0"/>
              <a:buChar char="•"/>
            </a:pPr>
            <a:r>
              <a:rPr lang="ca-ES" sz="1400" dirty="0">
                <a:solidFill>
                  <a:srgbClr val="474343"/>
                </a:solidFill>
              </a:rPr>
              <a:t>Donar a conèixer als nens i nenes de vuit i nou anys algunes de les activitats més genuïnes de la cultura catalana.</a:t>
            </a:r>
          </a:p>
          <a:p>
            <a:pPr marL="285750" indent="-285750" algn="just">
              <a:buFont typeface="Arial" panose="020B0604020202020204" pitchFamily="34" charset="0"/>
              <a:buChar char="•"/>
            </a:pPr>
            <a:r>
              <a:rPr lang="ca-ES" sz="1400" dirty="0">
                <a:solidFill>
                  <a:srgbClr val="474343"/>
                </a:solidFill>
              </a:rPr>
              <a:t>Apropar les entitats de Vic als alumnes i a les famílies dels centres educatius de la ciutat, i al revés.</a:t>
            </a:r>
          </a:p>
          <a:p>
            <a:pPr marL="285750" indent="-285750" algn="just">
              <a:buFont typeface="Arial" panose="020B0604020202020204" pitchFamily="34" charset="0"/>
              <a:buChar char="•"/>
            </a:pPr>
            <a:r>
              <a:rPr lang="ca-ES" sz="1400" dirty="0">
                <a:solidFill>
                  <a:srgbClr val="474343"/>
                </a:solidFill>
              </a:rPr>
              <a:t>Practicar en grups les sardanes, els gegants i els castells per tal d’identificar-los i aprendre’ls</a:t>
            </a:r>
            <a:r>
              <a:rPr lang="ca-ES" sz="1400" dirty="0" smtClean="0">
                <a:solidFill>
                  <a:srgbClr val="474343"/>
                </a:solidFill>
              </a:rPr>
              <a:t>.</a:t>
            </a:r>
          </a:p>
          <a:p>
            <a:pPr algn="just">
              <a:spcBef>
                <a:spcPts val="600"/>
              </a:spcBef>
            </a:pPr>
            <a:r>
              <a:rPr lang="ca-ES" sz="1400" b="1" dirty="0" smtClean="0">
                <a:solidFill>
                  <a:srgbClr val="474343"/>
                </a:solidFill>
              </a:rPr>
              <a:t>Alumnes participants</a:t>
            </a:r>
            <a:endParaRPr lang="ca-ES" sz="1400" b="1" dirty="0">
              <a:solidFill>
                <a:srgbClr val="474343"/>
              </a:solidFill>
            </a:endParaRPr>
          </a:p>
          <a:p>
            <a:pPr algn="just"/>
            <a:r>
              <a:rPr lang="pt-BR" sz="1400" dirty="0" smtClean="0">
                <a:solidFill>
                  <a:srgbClr val="474343"/>
                </a:solidFill>
              </a:rPr>
              <a:t>470 </a:t>
            </a:r>
            <a:r>
              <a:rPr lang="pt-BR" sz="1400" dirty="0" err="1" smtClean="0">
                <a:solidFill>
                  <a:srgbClr val="474343"/>
                </a:solidFill>
              </a:rPr>
              <a:t>alumnes</a:t>
            </a:r>
            <a:r>
              <a:rPr lang="pt-BR" sz="1400" dirty="0" smtClean="0">
                <a:solidFill>
                  <a:srgbClr val="474343"/>
                </a:solidFill>
              </a:rPr>
              <a:t> </a:t>
            </a:r>
            <a:r>
              <a:rPr lang="pt-BR" sz="1400" dirty="0">
                <a:solidFill>
                  <a:srgbClr val="474343"/>
                </a:solidFill>
              </a:rPr>
              <a:t>de 3r de </a:t>
            </a:r>
            <a:r>
              <a:rPr lang="pt-BR" sz="1400" dirty="0" err="1" smtClean="0">
                <a:solidFill>
                  <a:srgbClr val="474343"/>
                </a:solidFill>
              </a:rPr>
              <a:t>primària</a:t>
            </a:r>
            <a:endParaRPr lang="ca-ES" sz="1400" dirty="0" smtClean="0">
              <a:solidFill>
                <a:srgbClr val="474343"/>
              </a:solidFill>
            </a:endParaRPr>
          </a:p>
          <a:p>
            <a:pPr lvl="0" algn="just">
              <a:spcBef>
                <a:spcPts val="600"/>
              </a:spcBef>
            </a:pPr>
            <a:r>
              <a:rPr lang="ca-ES" sz="1400" b="1" dirty="0" smtClean="0">
                <a:solidFill>
                  <a:srgbClr val="474343"/>
                </a:solidFill>
              </a:rPr>
              <a:t>Centres educatius participants</a:t>
            </a:r>
          </a:p>
          <a:p>
            <a:pPr algn="just"/>
            <a:r>
              <a:rPr lang="it-IT" sz="1400" dirty="0">
                <a:solidFill>
                  <a:srgbClr val="474343"/>
                </a:solidFill>
              </a:rPr>
              <a:t>Escola </a:t>
            </a:r>
            <a:r>
              <a:rPr lang="it-IT" sz="1400" dirty="0" smtClean="0">
                <a:solidFill>
                  <a:srgbClr val="474343"/>
                </a:solidFill>
              </a:rPr>
              <a:t>Andersen, Escola Centre, Escola </a:t>
            </a:r>
            <a:r>
              <a:rPr lang="it-IT" sz="1400" dirty="0">
                <a:solidFill>
                  <a:srgbClr val="474343"/>
                </a:solidFill>
              </a:rPr>
              <a:t>Dr. Joaquim </a:t>
            </a:r>
            <a:r>
              <a:rPr lang="it-IT" sz="1400" dirty="0" smtClean="0">
                <a:solidFill>
                  <a:srgbClr val="474343"/>
                </a:solidFill>
              </a:rPr>
              <a:t>Salarich, Escola </a:t>
            </a:r>
            <a:r>
              <a:rPr lang="it-IT" sz="1400" dirty="0" err="1">
                <a:solidFill>
                  <a:srgbClr val="474343"/>
                </a:solidFill>
              </a:rPr>
              <a:t>Guillem</a:t>
            </a:r>
            <a:r>
              <a:rPr lang="it-IT" sz="1400" dirty="0">
                <a:solidFill>
                  <a:srgbClr val="474343"/>
                </a:solidFill>
              </a:rPr>
              <a:t> de </a:t>
            </a:r>
            <a:r>
              <a:rPr lang="it-IT" sz="1400" dirty="0" smtClean="0">
                <a:solidFill>
                  <a:srgbClr val="474343"/>
                </a:solidFill>
              </a:rPr>
              <a:t>Mont-</a:t>
            </a:r>
            <a:r>
              <a:rPr lang="it-IT" sz="1400" dirty="0" err="1" smtClean="0">
                <a:solidFill>
                  <a:srgbClr val="474343"/>
                </a:solidFill>
              </a:rPr>
              <a:t>rodon</a:t>
            </a:r>
            <a:r>
              <a:rPr lang="it-IT" sz="1400" dirty="0" smtClean="0">
                <a:solidFill>
                  <a:srgbClr val="474343"/>
                </a:solidFill>
              </a:rPr>
              <a:t>, Escola </a:t>
            </a:r>
            <a:r>
              <a:rPr lang="it-IT" sz="1400" dirty="0">
                <a:solidFill>
                  <a:srgbClr val="474343"/>
                </a:solidFill>
              </a:rPr>
              <a:t>La </a:t>
            </a:r>
            <a:r>
              <a:rPr lang="it-IT" sz="1400" dirty="0" err="1" smtClean="0">
                <a:solidFill>
                  <a:srgbClr val="474343"/>
                </a:solidFill>
              </a:rPr>
              <a:t>Sínia</a:t>
            </a:r>
            <a:r>
              <a:rPr lang="it-IT" sz="1400" dirty="0" smtClean="0">
                <a:solidFill>
                  <a:srgbClr val="474343"/>
                </a:solidFill>
              </a:rPr>
              <a:t>, Escola </a:t>
            </a:r>
            <a:r>
              <a:rPr lang="it-IT" sz="1400" dirty="0" err="1" smtClean="0">
                <a:solidFill>
                  <a:srgbClr val="474343"/>
                </a:solidFill>
              </a:rPr>
              <a:t>Sentfores</a:t>
            </a:r>
            <a:r>
              <a:rPr lang="it-IT" sz="1400" dirty="0" smtClean="0">
                <a:solidFill>
                  <a:srgbClr val="474343"/>
                </a:solidFill>
              </a:rPr>
              <a:t>, </a:t>
            </a:r>
            <a:r>
              <a:rPr lang="it-IT" sz="1400" dirty="0" err="1" smtClean="0">
                <a:solidFill>
                  <a:srgbClr val="474343"/>
                </a:solidFill>
              </a:rPr>
              <a:t>Col·legi</a:t>
            </a:r>
            <a:r>
              <a:rPr lang="it-IT" sz="1400" dirty="0" smtClean="0">
                <a:solidFill>
                  <a:srgbClr val="474343"/>
                </a:solidFill>
              </a:rPr>
              <a:t> </a:t>
            </a:r>
            <a:r>
              <a:rPr lang="it-IT" sz="1400" dirty="0" err="1" smtClean="0">
                <a:solidFill>
                  <a:srgbClr val="474343"/>
                </a:solidFill>
              </a:rPr>
              <a:t>Escorial</a:t>
            </a:r>
            <a:r>
              <a:rPr lang="it-IT" sz="1400" dirty="0" smtClean="0">
                <a:solidFill>
                  <a:srgbClr val="474343"/>
                </a:solidFill>
              </a:rPr>
              <a:t>, </a:t>
            </a:r>
            <a:r>
              <a:rPr lang="it-IT" sz="1400" dirty="0" err="1" smtClean="0">
                <a:solidFill>
                  <a:srgbClr val="474343"/>
                </a:solidFill>
              </a:rPr>
              <a:t>Col·legi</a:t>
            </a:r>
            <a:r>
              <a:rPr lang="it-IT" sz="1400" dirty="0" smtClean="0">
                <a:solidFill>
                  <a:srgbClr val="474343"/>
                </a:solidFill>
              </a:rPr>
              <a:t> </a:t>
            </a:r>
            <a:r>
              <a:rPr lang="it-IT" sz="1400" dirty="0">
                <a:solidFill>
                  <a:srgbClr val="474343"/>
                </a:solidFill>
              </a:rPr>
              <a:t>Pare </a:t>
            </a:r>
            <a:r>
              <a:rPr lang="it-IT" sz="1400" dirty="0" err="1" smtClean="0">
                <a:solidFill>
                  <a:srgbClr val="474343"/>
                </a:solidFill>
              </a:rPr>
              <a:t>Coll</a:t>
            </a:r>
            <a:r>
              <a:rPr lang="it-IT" sz="1400" dirty="0" smtClean="0">
                <a:solidFill>
                  <a:srgbClr val="474343"/>
                </a:solidFill>
              </a:rPr>
              <a:t>, </a:t>
            </a:r>
            <a:r>
              <a:rPr lang="it-IT" sz="1400" dirty="0" err="1" smtClean="0">
                <a:solidFill>
                  <a:srgbClr val="474343"/>
                </a:solidFill>
              </a:rPr>
              <a:t>Col·legi</a:t>
            </a:r>
            <a:r>
              <a:rPr lang="it-IT" sz="1400" dirty="0" smtClean="0">
                <a:solidFill>
                  <a:srgbClr val="474343"/>
                </a:solidFill>
              </a:rPr>
              <a:t> </a:t>
            </a:r>
            <a:r>
              <a:rPr lang="it-IT" sz="1400" dirty="0" err="1">
                <a:solidFill>
                  <a:srgbClr val="474343"/>
                </a:solidFill>
              </a:rPr>
              <a:t>Sagrat</a:t>
            </a:r>
            <a:r>
              <a:rPr lang="it-IT" sz="1400" dirty="0">
                <a:solidFill>
                  <a:srgbClr val="474343"/>
                </a:solidFill>
              </a:rPr>
              <a:t> </a:t>
            </a:r>
            <a:r>
              <a:rPr lang="it-IT" sz="1400" dirty="0" err="1" smtClean="0">
                <a:solidFill>
                  <a:srgbClr val="474343"/>
                </a:solidFill>
              </a:rPr>
              <a:t>Cor</a:t>
            </a:r>
            <a:r>
              <a:rPr lang="it-IT" sz="1400" dirty="0" smtClean="0">
                <a:solidFill>
                  <a:srgbClr val="474343"/>
                </a:solidFill>
              </a:rPr>
              <a:t>, </a:t>
            </a:r>
            <a:r>
              <a:rPr lang="it-IT" sz="1400" dirty="0" err="1" smtClean="0">
                <a:solidFill>
                  <a:srgbClr val="474343"/>
                </a:solidFill>
              </a:rPr>
              <a:t>Col·legi</a:t>
            </a:r>
            <a:r>
              <a:rPr lang="it-IT" sz="1400" dirty="0" smtClean="0">
                <a:solidFill>
                  <a:srgbClr val="474343"/>
                </a:solidFill>
              </a:rPr>
              <a:t> </a:t>
            </a:r>
            <a:r>
              <a:rPr lang="it-IT" sz="1400" dirty="0" err="1">
                <a:solidFill>
                  <a:srgbClr val="474343"/>
                </a:solidFill>
              </a:rPr>
              <a:t>Sant</a:t>
            </a:r>
            <a:r>
              <a:rPr lang="it-IT" sz="1400" dirty="0">
                <a:solidFill>
                  <a:srgbClr val="474343"/>
                </a:solidFill>
              </a:rPr>
              <a:t> </a:t>
            </a:r>
            <a:r>
              <a:rPr lang="it-IT" sz="1400" dirty="0" smtClean="0">
                <a:solidFill>
                  <a:srgbClr val="474343"/>
                </a:solidFill>
              </a:rPr>
              <a:t>Miquel i </a:t>
            </a:r>
            <a:r>
              <a:rPr lang="it-IT" sz="1400" dirty="0" err="1" smtClean="0">
                <a:solidFill>
                  <a:srgbClr val="474343"/>
                </a:solidFill>
              </a:rPr>
              <a:t>Col·legi</a:t>
            </a:r>
            <a:r>
              <a:rPr lang="it-IT" sz="1400" dirty="0" smtClean="0">
                <a:solidFill>
                  <a:srgbClr val="474343"/>
                </a:solidFill>
              </a:rPr>
              <a:t> </a:t>
            </a:r>
            <a:r>
              <a:rPr lang="it-IT" sz="1400" dirty="0">
                <a:solidFill>
                  <a:srgbClr val="474343"/>
                </a:solidFill>
              </a:rPr>
              <a:t>Sta. </a:t>
            </a:r>
            <a:r>
              <a:rPr lang="it-IT" sz="1400" dirty="0" smtClean="0">
                <a:solidFill>
                  <a:srgbClr val="474343"/>
                </a:solidFill>
              </a:rPr>
              <a:t>Caterina.</a:t>
            </a:r>
            <a:endParaRPr lang="ca-ES" sz="1400" dirty="0" smtClean="0">
              <a:solidFill>
                <a:srgbClr val="474343"/>
              </a:solidFill>
            </a:endParaRPr>
          </a:p>
          <a:p>
            <a:pPr lvl="0" algn="just">
              <a:spcBef>
                <a:spcPts val="600"/>
              </a:spcBef>
            </a:pPr>
            <a:r>
              <a:rPr lang="ca-ES" sz="1400" b="1" dirty="0" smtClean="0">
                <a:solidFill>
                  <a:srgbClr val="474343"/>
                </a:solidFill>
              </a:rPr>
              <a:t>Entitats implicades</a:t>
            </a:r>
          </a:p>
          <a:p>
            <a:pPr algn="just"/>
            <a:r>
              <a:rPr lang="ca-ES" sz="1400" dirty="0">
                <a:solidFill>
                  <a:srgbClr val="474343"/>
                </a:solidFill>
              </a:rPr>
              <a:t>Colla Sardanista "La Riallera", Agrupació Sardanista de Vic, Osona Gegantera, Agrupació de gegants del carrer de la </a:t>
            </a:r>
            <a:r>
              <a:rPr lang="ca-ES" sz="1400" dirty="0" smtClean="0">
                <a:solidFill>
                  <a:srgbClr val="474343"/>
                </a:solidFill>
              </a:rPr>
              <a:t>Riera, </a:t>
            </a:r>
            <a:r>
              <a:rPr lang="ca-ES" sz="1400" dirty="0">
                <a:solidFill>
                  <a:srgbClr val="474343"/>
                </a:solidFill>
              </a:rPr>
              <a:t>Sagals </a:t>
            </a:r>
            <a:r>
              <a:rPr lang="ca-ES" sz="1400" dirty="0" smtClean="0">
                <a:solidFill>
                  <a:srgbClr val="474343"/>
                </a:solidFill>
              </a:rPr>
              <a:t>d'Osona i Departament d’Ensenyament.</a:t>
            </a:r>
            <a:endParaRPr lang="ca-ES" sz="1400" b="1" dirty="0" smtClean="0">
              <a:solidFill>
                <a:srgbClr val="474343"/>
              </a:solidFill>
            </a:endParaRPr>
          </a:p>
          <a:p>
            <a:pPr lvl="0" algn="just">
              <a:spcBef>
                <a:spcPts val="600"/>
              </a:spcBef>
            </a:pPr>
            <a:r>
              <a:rPr lang="ca-ES" sz="1400" b="1" dirty="0" smtClean="0">
                <a:solidFill>
                  <a:srgbClr val="474343"/>
                </a:solidFill>
              </a:rPr>
              <a:t>Valoració i continuïtat</a:t>
            </a:r>
          </a:p>
          <a:p>
            <a:pPr lvl="0" algn="just"/>
            <a:r>
              <a:rPr lang="ca-ES" sz="1400" dirty="0" smtClean="0">
                <a:solidFill>
                  <a:srgbClr val="474343"/>
                </a:solidFill>
              </a:rPr>
              <a:t>En molts casos, els alumnes desconeixien les entitats de cultura popular de la ciutat, així com les activitats que s’hi desenvolupen, motiu pel qual el projecte es valora molt positivament tan per part dels alumnes, les entitats, com dels mateixos centres on es du a terme el projecte.</a:t>
            </a:r>
          </a:p>
        </p:txBody>
      </p:sp>
      <p:sp>
        <p:nvSpPr>
          <p:cNvPr id="4" name="Rectangle 10"/>
          <p:cNvSpPr>
            <a:spLocks noGrp="1" noChangeArrowheads="1"/>
          </p:cNvSpPr>
          <p:nvPr>
            <p:ph type="ctrTitle"/>
          </p:nvPr>
        </p:nvSpPr>
        <p:spPr>
          <a:xfrm>
            <a:off x="0" y="0"/>
            <a:ext cx="12192000" cy="660400"/>
          </a:xfrm>
          <a:solidFill>
            <a:srgbClr val="660033"/>
          </a:solidFill>
        </p:spPr>
        <p:txBody>
          <a:bodyPr>
            <a:normAutofit fontScale="90000"/>
          </a:bodyPr>
          <a:lstStyle/>
          <a:p>
            <a:pPr eaLnBrk="1" fontAlgn="auto" hangingPunct="1">
              <a:spcAft>
                <a:spcPts val="0"/>
              </a:spcAft>
              <a:defRPr/>
            </a:pPr>
            <a:r>
              <a:rPr lang="ca-ES" sz="4800" dirty="0" smtClean="0">
                <a:solidFill>
                  <a:schemeClr val="accent1"/>
                </a:solidFill>
                <a:latin typeface="Calibri" pitchFamily="34" charset="0"/>
              </a:rPr>
              <a:t/>
            </a:r>
            <a:br>
              <a:rPr lang="ca-ES" sz="4800" dirty="0" smtClean="0">
                <a:solidFill>
                  <a:schemeClr val="accent1"/>
                </a:solidFill>
                <a:latin typeface="Calibri" pitchFamily="34" charset="0"/>
              </a:rPr>
            </a:br>
            <a:r>
              <a:rPr lang="ca-ES" sz="4800" dirty="0">
                <a:solidFill>
                  <a:schemeClr val="accent1"/>
                </a:solidFill>
                <a:latin typeface="Calibri" pitchFamily="34" charset="0"/>
              </a:rPr>
              <a:t/>
            </a:r>
            <a:br>
              <a:rPr lang="ca-ES" sz="4800" dirty="0">
                <a:solidFill>
                  <a:schemeClr val="accent1"/>
                </a:solidFill>
                <a:latin typeface="Calibri" pitchFamily="34" charset="0"/>
              </a:rPr>
            </a:br>
            <a:endParaRPr lang="es-ES" sz="4800" dirty="0">
              <a:solidFill>
                <a:schemeClr val="accent1"/>
              </a:solidFill>
              <a:latin typeface="Calibri" pitchFamily="34" charset="0"/>
            </a:endParaRPr>
          </a:p>
        </p:txBody>
      </p:sp>
      <p:pic>
        <p:nvPicPr>
          <p:cNvPr id="9" name="Imat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6185723"/>
            <a:ext cx="1943100" cy="511683"/>
          </a:xfrm>
          <a:prstGeom prst="rect">
            <a:avLst/>
          </a:prstGeom>
        </p:spPr>
      </p:pic>
      <p:sp>
        <p:nvSpPr>
          <p:cNvPr id="15" name="Rectangle arrodonit 14"/>
          <p:cNvSpPr/>
          <p:nvPr/>
        </p:nvSpPr>
        <p:spPr>
          <a:xfrm>
            <a:off x="620708" y="1054099"/>
            <a:ext cx="6127679" cy="360843"/>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1.10 Pack cultura popular catalana a les escoles</a:t>
            </a:r>
            <a:endParaRPr lang="ca-ES" sz="2000" b="1" dirty="0">
              <a:solidFill>
                <a:srgbClr val="660033"/>
              </a:solidFill>
            </a:endParaRPr>
          </a:p>
        </p:txBody>
      </p:sp>
      <p:sp>
        <p:nvSpPr>
          <p:cNvPr id="13" name="QuadreDeText 12"/>
          <p:cNvSpPr txBox="1"/>
          <p:nvPr/>
        </p:nvSpPr>
        <p:spPr>
          <a:xfrm>
            <a:off x="11290300" y="6550979"/>
            <a:ext cx="901700" cy="261610"/>
          </a:xfrm>
          <a:prstGeom prst="rect">
            <a:avLst/>
          </a:prstGeom>
          <a:noFill/>
        </p:spPr>
        <p:txBody>
          <a:bodyPr wrap="square" rtlCol="0">
            <a:spAutoFit/>
          </a:bodyPr>
          <a:lstStyle/>
          <a:p>
            <a:pPr algn="r"/>
            <a:r>
              <a:rPr lang="ca-ES" sz="1100" dirty="0" smtClean="0">
                <a:solidFill>
                  <a:srgbClr val="474343"/>
                </a:solidFill>
              </a:rPr>
              <a:t>Pg. 19/41</a:t>
            </a:r>
            <a:endParaRPr lang="ca-ES" sz="1100" dirty="0">
              <a:solidFill>
                <a:srgbClr val="474343"/>
              </a:solidFill>
            </a:endParaRPr>
          </a:p>
        </p:txBody>
      </p:sp>
      <p:pic>
        <p:nvPicPr>
          <p:cNvPr id="14" name="Imat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7600" y="6154348"/>
            <a:ext cx="1384300" cy="625231"/>
          </a:xfrm>
          <a:prstGeom prst="rect">
            <a:avLst/>
          </a:prstGeom>
        </p:spPr>
      </p:pic>
      <p:sp>
        <p:nvSpPr>
          <p:cNvPr id="11" name="Rectangle arrodonit 10"/>
          <p:cNvSpPr/>
          <p:nvPr/>
        </p:nvSpPr>
        <p:spPr>
          <a:xfrm>
            <a:off x="190500" y="128979"/>
            <a:ext cx="51943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5. Projectes de coneixement de la ciutat</a:t>
            </a:r>
            <a:endParaRPr lang="ca-ES" sz="2000" b="1" dirty="0">
              <a:solidFill>
                <a:srgbClr val="660033"/>
              </a:solidFill>
            </a:endParaRPr>
          </a:p>
        </p:txBody>
      </p:sp>
      <p:sp>
        <p:nvSpPr>
          <p:cNvPr id="12" name="Fletxa corbada cap amunt 11">
            <a:hlinkClick r:id="rId4" action="ppaction://hlinksldjump"/>
          </p:cNvPr>
          <p:cNvSpPr/>
          <p:nvPr/>
        </p:nvSpPr>
        <p:spPr>
          <a:xfrm rot="15868668">
            <a:off x="5005549" y="174684"/>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16" name="Rectangle 10"/>
          <p:cNvSpPr txBox="1">
            <a:spLocks noChangeArrowheads="1"/>
          </p:cNvSpPr>
          <p:nvPr/>
        </p:nvSpPr>
        <p:spPr>
          <a:xfrm>
            <a:off x="8013700" y="-7457"/>
            <a:ext cx="4178300" cy="664228"/>
          </a:xfrm>
          <a:prstGeom prst="rect">
            <a:avLst/>
          </a:prstGeom>
          <a:solidFill>
            <a:srgbClr val="6600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sp>
        <p:nvSpPr>
          <p:cNvPr id="17" name="Rectangle arrodonit 16">
            <a:hlinkClick r:id="rId5" action="ppaction://hlinksldjump"/>
          </p:cNvPr>
          <p:cNvSpPr/>
          <p:nvPr/>
        </p:nvSpPr>
        <p:spPr>
          <a:xfrm>
            <a:off x="190500" y="128979"/>
            <a:ext cx="66294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 Projectes relacionats amb la millora de l’èxit educatiu</a:t>
            </a:r>
            <a:endParaRPr lang="ca-ES" sz="2000" b="1" dirty="0">
              <a:solidFill>
                <a:srgbClr val="660033"/>
              </a:solidFill>
            </a:endParaRPr>
          </a:p>
        </p:txBody>
      </p:sp>
      <p:sp>
        <p:nvSpPr>
          <p:cNvPr id="18" name="Fletxa corbada cap amunt 17">
            <a:hlinkClick r:id="rId5" action="ppaction://hlinksldjump"/>
          </p:cNvPr>
          <p:cNvSpPr/>
          <p:nvPr/>
        </p:nvSpPr>
        <p:spPr>
          <a:xfrm rot="15868668">
            <a:off x="6426155" y="161983"/>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19" name="Rectangle arrodonit 18">
            <a:hlinkClick r:id="rId6"/>
          </p:cNvPr>
          <p:cNvSpPr/>
          <p:nvPr/>
        </p:nvSpPr>
        <p:spPr>
          <a:xfrm>
            <a:off x="9448800" y="1047506"/>
            <a:ext cx="2058992" cy="323362"/>
          </a:xfrm>
          <a:prstGeom prst="roundRect">
            <a:avLst/>
          </a:prstGeom>
          <a:solidFill>
            <a:schemeClr val="accent3">
              <a:lumMod val="60000"/>
              <a:lumOff val="4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smtClean="0">
                <a:solidFill>
                  <a:schemeClr val="accent1">
                    <a:lumMod val="75000"/>
                  </a:schemeClr>
                </a:solidFill>
              </a:rPr>
              <a:t>Més informació a la web</a:t>
            </a:r>
            <a:endParaRPr lang="ca-ES" sz="1400" dirty="0">
              <a:solidFill>
                <a:schemeClr val="accent1">
                  <a:lumMod val="75000"/>
                </a:schemeClr>
              </a:solidFill>
            </a:endParaRPr>
          </a:p>
        </p:txBody>
      </p:sp>
      <p:pic>
        <p:nvPicPr>
          <p:cNvPr id="20" name="Imatge 19"/>
          <p:cNvPicPr>
            <a:picLocks noChangeAspect="1"/>
          </p:cNvPicPr>
          <p:nvPr/>
        </p:nvPicPr>
        <p:blipFill rotWithShape="1">
          <a:blip r:embed="rId7" cstate="print">
            <a:extLst>
              <a:ext uri="{28A0092B-C50C-407E-A947-70E740481C1C}">
                <a14:useLocalDpi xmlns:a14="http://schemas.microsoft.com/office/drawing/2010/main" val="0"/>
              </a:ext>
            </a:extLst>
          </a:blip>
          <a:srcRect t="6748" b="25759"/>
          <a:stretch/>
        </p:blipFill>
        <p:spPr>
          <a:xfrm>
            <a:off x="7349535" y="802216"/>
            <a:ext cx="1364587" cy="604242"/>
          </a:xfrm>
          <a:prstGeom prst="rect">
            <a:avLst/>
          </a:prstGeom>
        </p:spPr>
      </p:pic>
    </p:spTree>
    <p:extLst>
      <p:ext uri="{BB962C8B-B14F-4D97-AF65-F5344CB8AC3E}">
        <p14:creationId xmlns:p14="http://schemas.microsoft.com/office/powerpoint/2010/main" val="135631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Elipse"/>
          <p:cNvSpPr/>
          <p:nvPr/>
        </p:nvSpPr>
        <p:spPr>
          <a:xfrm>
            <a:off x="8593138" y="2414589"/>
            <a:ext cx="546100" cy="5095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000" dirty="0"/>
          </a:p>
        </p:txBody>
      </p:sp>
      <p:sp>
        <p:nvSpPr>
          <p:cNvPr id="10" name="9 Elipse"/>
          <p:cNvSpPr/>
          <p:nvPr/>
        </p:nvSpPr>
        <p:spPr>
          <a:xfrm>
            <a:off x="9374188" y="4962525"/>
            <a:ext cx="925512" cy="863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000" dirty="0"/>
          </a:p>
        </p:txBody>
      </p:sp>
      <p:sp>
        <p:nvSpPr>
          <p:cNvPr id="11" name="10 Elipse"/>
          <p:cNvSpPr/>
          <p:nvPr/>
        </p:nvSpPr>
        <p:spPr>
          <a:xfrm>
            <a:off x="8147845" y="4438651"/>
            <a:ext cx="741362" cy="6921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000" dirty="0"/>
          </a:p>
        </p:txBody>
      </p:sp>
      <p:sp>
        <p:nvSpPr>
          <p:cNvPr id="12" name="11 Elipse"/>
          <p:cNvSpPr/>
          <p:nvPr/>
        </p:nvSpPr>
        <p:spPr>
          <a:xfrm>
            <a:off x="9050338" y="3716338"/>
            <a:ext cx="298450" cy="279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000" dirty="0"/>
          </a:p>
        </p:txBody>
      </p:sp>
      <p:sp>
        <p:nvSpPr>
          <p:cNvPr id="13" name="12 Elipse"/>
          <p:cNvSpPr/>
          <p:nvPr/>
        </p:nvSpPr>
        <p:spPr>
          <a:xfrm>
            <a:off x="7681913" y="2492375"/>
            <a:ext cx="368300" cy="3429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000" dirty="0"/>
          </a:p>
        </p:txBody>
      </p:sp>
      <p:sp>
        <p:nvSpPr>
          <p:cNvPr id="14" name="13 Elipse"/>
          <p:cNvSpPr/>
          <p:nvPr/>
        </p:nvSpPr>
        <p:spPr>
          <a:xfrm>
            <a:off x="9266239" y="4292601"/>
            <a:ext cx="454025" cy="4238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000" dirty="0"/>
          </a:p>
        </p:txBody>
      </p:sp>
      <p:sp>
        <p:nvSpPr>
          <p:cNvPr id="15" name="14 Elipse"/>
          <p:cNvSpPr/>
          <p:nvPr/>
        </p:nvSpPr>
        <p:spPr>
          <a:xfrm>
            <a:off x="8618539" y="3068638"/>
            <a:ext cx="230187" cy="2159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000" dirty="0"/>
          </a:p>
        </p:txBody>
      </p:sp>
      <p:sp>
        <p:nvSpPr>
          <p:cNvPr id="16" name="15 Elipse"/>
          <p:cNvSpPr/>
          <p:nvPr/>
        </p:nvSpPr>
        <p:spPr>
          <a:xfrm>
            <a:off x="7932738" y="5329238"/>
            <a:ext cx="385762" cy="3603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000" dirty="0"/>
          </a:p>
        </p:txBody>
      </p:sp>
      <p:sp>
        <p:nvSpPr>
          <p:cNvPr id="17" name="16 Elipse"/>
          <p:cNvSpPr/>
          <p:nvPr/>
        </p:nvSpPr>
        <p:spPr>
          <a:xfrm>
            <a:off x="9467851" y="2669382"/>
            <a:ext cx="503237" cy="4699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000" dirty="0"/>
          </a:p>
        </p:txBody>
      </p:sp>
      <p:cxnSp>
        <p:nvCxnSpPr>
          <p:cNvPr id="18" name="17 Conector recto"/>
          <p:cNvCxnSpPr>
            <a:stCxn id="80" idx="5"/>
          </p:cNvCxnSpPr>
          <p:nvPr/>
        </p:nvCxnSpPr>
        <p:spPr>
          <a:xfrm>
            <a:off x="8234363" y="3584575"/>
            <a:ext cx="1274762" cy="1511300"/>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19" name="18 Conector recto"/>
          <p:cNvCxnSpPr>
            <a:stCxn id="16" idx="6"/>
          </p:cNvCxnSpPr>
          <p:nvPr/>
        </p:nvCxnSpPr>
        <p:spPr>
          <a:xfrm flipV="1">
            <a:off x="8318500" y="5400675"/>
            <a:ext cx="1055688" cy="107950"/>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8782050" y="5075239"/>
            <a:ext cx="592138" cy="325437"/>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21" name="20 Conector recto"/>
          <p:cNvCxnSpPr>
            <a:stCxn id="14" idx="5"/>
          </p:cNvCxnSpPr>
          <p:nvPr/>
        </p:nvCxnSpPr>
        <p:spPr>
          <a:xfrm flipH="1">
            <a:off x="9509126" y="4654551"/>
            <a:ext cx="144463" cy="441325"/>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22" name="21 Conector recto"/>
          <p:cNvCxnSpPr>
            <a:stCxn id="14" idx="3"/>
          </p:cNvCxnSpPr>
          <p:nvPr/>
        </p:nvCxnSpPr>
        <p:spPr>
          <a:xfrm flipH="1">
            <a:off x="8890001" y="4654551"/>
            <a:ext cx="442913" cy="176213"/>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23" name="22 Conector recto"/>
          <p:cNvCxnSpPr>
            <a:stCxn id="81" idx="6"/>
          </p:cNvCxnSpPr>
          <p:nvPr/>
        </p:nvCxnSpPr>
        <p:spPr>
          <a:xfrm>
            <a:off x="7954963" y="4559300"/>
            <a:ext cx="303212" cy="26988"/>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24" name="23 Conector recto"/>
          <p:cNvCxnSpPr>
            <a:stCxn id="13" idx="4"/>
            <a:endCxn id="80" idx="0"/>
          </p:cNvCxnSpPr>
          <p:nvPr/>
        </p:nvCxnSpPr>
        <p:spPr>
          <a:xfrm>
            <a:off x="7866063" y="2835276"/>
            <a:ext cx="139700" cy="233363"/>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25" name="24 Conector recto"/>
          <p:cNvCxnSpPr>
            <a:stCxn id="9" idx="3"/>
          </p:cNvCxnSpPr>
          <p:nvPr/>
        </p:nvCxnSpPr>
        <p:spPr>
          <a:xfrm flipH="1">
            <a:off x="8258176" y="2849563"/>
            <a:ext cx="415925" cy="290512"/>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26" name="25 Conector recto"/>
          <p:cNvCxnSpPr>
            <a:stCxn id="39" idx="6"/>
          </p:cNvCxnSpPr>
          <p:nvPr/>
        </p:nvCxnSpPr>
        <p:spPr>
          <a:xfrm>
            <a:off x="8469313" y="1851026"/>
            <a:ext cx="1085850" cy="925513"/>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27" name="26 Conector recto"/>
          <p:cNvCxnSpPr>
            <a:stCxn id="15" idx="3"/>
            <a:endCxn id="80" idx="6"/>
          </p:cNvCxnSpPr>
          <p:nvPr/>
        </p:nvCxnSpPr>
        <p:spPr>
          <a:xfrm flipH="1">
            <a:off x="8329613" y="3252789"/>
            <a:ext cx="322262" cy="117475"/>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28" name="27 Conector recto"/>
          <p:cNvCxnSpPr>
            <a:stCxn id="9" idx="4"/>
            <a:endCxn id="15" idx="7"/>
          </p:cNvCxnSpPr>
          <p:nvPr/>
        </p:nvCxnSpPr>
        <p:spPr>
          <a:xfrm flipH="1">
            <a:off x="8815388" y="2924176"/>
            <a:ext cx="50800" cy="176213"/>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29" name="28 Conector recto"/>
          <p:cNvCxnSpPr>
            <a:stCxn id="9" idx="5"/>
          </p:cNvCxnSpPr>
          <p:nvPr/>
        </p:nvCxnSpPr>
        <p:spPr>
          <a:xfrm flipV="1">
            <a:off x="9058275" y="2776539"/>
            <a:ext cx="496888" cy="73025"/>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30" name="29 Conector recto"/>
          <p:cNvCxnSpPr>
            <a:endCxn id="12" idx="0"/>
          </p:cNvCxnSpPr>
          <p:nvPr/>
        </p:nvCxnSpPr>
        <p:spPr>
          <a:xfrm flipH="1">
            <a:off x="9199563" y="3109914"/>
            <a:ext cx="355600" cy="606425"/>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31" name="30 Conector recto"/>
          <p:cNvCxnSpPr>
            <a:stCxn id="9" idx="5"/>
          </p:cNvCxnSpPr>
          <p:nvPr/>
        </p:nvCxnSpPr>
        <p:spPr>
          <a:xfrm>
            <a:off x="9058275" y="2849564"/>
            <a:ext cx="141288" cy="866775"/>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32" name="31 Conector recto"/>
          <p:cNvCxnSpPr>
            <a:stCxn id="12" idx="3"/>
          </p:cNvCxnSpPr>
          <p:nvPr/>
        </p:nvCxnSpPr>
        <p:spPr>
          <a:xfrm flipH="1">
            <a:off x="8520114" y="3954464"/>
            <a:ext cx="573087" cy="530225"/>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33" name="32 Conector recto"/>
          <p:cNvCxnSpPr>
            <a:stCxn id="37" idx="3"/>
            <a:endCxn id="14" idx="0"/>
          </p:cNvCxnSpPr>
          <p:nvPr/>
        </p:nvCxnSpPr>
        <p:spPr>
          <a:xfrm flipH="1">
            <a:off x="9493251" y="3800476"/>
            <a:ext cx="371475" cy="492125"/>
          </a:xfrm>
          <a:prstGeom prst="line">
            <a:avLst/>
          </a:prstGeom>
          <a:ln w="22225" cap="rnd"/>
        </p:spPr>
        <p:style>
          <a:lnRef idx="1">
            <a:schemeClr val="accent1"/>
          </a:lnRef>
          <a:fillRef idx="0">
            <a:schemeClr val="accent1"/>
          </a:fillRef>
          <a:effectRef idx="0">
            <a:schemeClr val="accent1"/>
          </a:effectRef>
          <a:fontRef idx="minor">
            <a:schemeClr val="tx1"/>
          </a:fontRef>
        </p:style>
      </p:cxnSp>
      <p:sp>
        <p:nvSpPr>
          <p:cNvPr id="34" name="33 Elipse"/>
          <p:cNvSpPr/>
          <p:nvPr/>
        </p:nvSpPr>
        <p:spPr>
          <a:xfrm>
            <a:off x="8761414" y="1484314"/>
            <a:ext cx="649287" cy="6048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000" dirty="0"/>
          </a:p>
        </p:txBody>
      </p:sp>
      <p:sp>
        <p:nvSpPr>
          <p:cNvPr id="35" name="34 Elipse"/>
          <p:cNvSpPr/>
          <p:nvPr/>
        </p:nvSpPr>
        <p:spPr>
          <a:xfrm>
            <a:off x="10217151" y="4579939"/>
            <a:ext cx="417513" cy="3889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000" dirty="0"/>
          </a:p>
        </p:txBody>
      </p:sp>
      <p:sp>
        <p:nvSpPr>
          <p:cNvPr id="36" name="35 Elipse"/>
          <p:cNvSpPr/>
          <p:nvPr/>
        </p:nvSpPr>
        <p:spPr>
          <a:xfrm>
            <a:off x="9913938" y="4219576"/>
            <a:ext cx="215900" cy="2016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000" dirty="0"/>
          </a:p>
        </p:txBody>
      </p:sp>
      <p:sp>
        <p:nvSpPr>
          <p:cNvPr id="37" name="36 Elipse"/>
          <p:cNvSpPr/>
          <p:nvPr/>
        </p:nvSpPr>
        <p:spPr>
          <a:xfrm>
            <a:off x="9769475" y="3284539"/>
            <a:ext cx="649288" cy="6048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000" dirty="0"/>
          </a:p>
        </p:txBody>
      </p:sp>
      <p:sp>
        <p:nvSpPr>
          <p:cNvPr id="39" name="38 Elipse"/>
          <p:cNvSpPr/>
          <p:nvPr/>
        </p:nvSpPr>
        <p:spPr>
          <a:xfrm>
            <a:off x="7897813" y="1584325"/>
            <a:ext cx="5715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000" dirty="0"/>
          </a:p>
        </p:txBody>
      </p:sp>
      <p:sp>
        <p:nvSpPr>
          <p:cNvPr id="40" name="39 Elipse"/>
          <p:cNvSpPr/>
          <p:nvPr/>
        </p:nvSpPr>
        <p:spPr>
          <a:xfrm>
            <a:off x="11066463" y="4776788"/>
            <a:ext cx="360362" cy="3365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000" dirty="0"/>
          </a:p>
        </p:txBody>
      </p:sp>
      <p:sp>
        <p:nvSpPr>
          <p:cNvPr id="41" name="40 Elipse"/>
          <p:cNvSpPr/>
          <p:nvPr/>
        </p:nvSpPr>
        <p:spPr>
          <a:xfrm>
            <a:off x="10814050" y="2016126"/>
            <a:ext cx="1187450" cy="11096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000" dirty="0"/>
          </a:p>
        </p:txBody>
      </p:sp>
      <p:sp>
        <p:nvSpPr>
          <p:cNvPr id="42" name="41 Elipse"/>
          <p:cNvSpPr/>
          <p:nvPr/>
        </p:nvSpPr>
        <p:spPr>
          <a:xfrm>
            <a:off x="10598150" y="1362075"/>
            <a:ext cx="647700" cy="6048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000" dirty="0"/>
          </a:p>
        </p:txBody>
      </p:sp>
      <p:sp>
        <p:nvSpPr>
          <p:cNvPr id="43" name="42 Elipse"/>
          <p:cNvSpPr/>
          <p:nvPr/>
        </p:nvSpPr>
        <p:spPr>
          <a:xfrm>
            <a:off x="11210925" y="3284539"/>
            <a:ext cx="642938" cy="6000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000" dirty="0"/>
          </a:p>
        </p:txBody>
      </p:sp>
      <p:sp>
        <p:nvSpPr>
          <p:cNvPr id="44" name="43 Elipse"/>
          <p:cNvSpPr/>
          <p:nvPr/>
        </p:nvSpPr>
        <p:spPr>
          <a:xfrm>
            <a:off x="9698038" y="2419351"/>
            <a:ext cx="215900" cy="2016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000" dirty="0"/>
          </a:p>
        </p:txBody>
      </p:sp>
      <p:sp>
        <p:nvSpPr>
          <p:cNvPr id="45" name="44 Elipse"/>
          <p:cNvSpPr/>
          <p:nvPr/>
        </p:nvSpPr>
        <p:spPr>
          <a:xfrm>
            <a:off x="11029950" y="5545138"/>
            <a:ext cx="215900" cy="2016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000" dirty="0"/>
          </a:p>
        </p:txBody>
      </p:sp>
      <p:sp>
        <p:nvSpPr>
          <p:cNvPr id="46" name="45 Elipse"/>
          <p:cNvSpPr/>
          <p:nvPr/>
        </p:nvSpPr>
        <p:spPr>
          <a:xfrm>
            <a:off x="11282364" y="4032250"/>
            <a:ext cx="415925" cy="3889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000" dirty="0"/>
          </a:p>
        </p:txBody>
      </p:sp>
      <p:sp>
        <p:nvSpPr>
          <p:cNvPr id="47" name="46 Elipse"/>
          <p:cNvSpPr/>
          <p:nvPr/>
        </p:nvSpPr>
        <p:spPr>
          <a:xfrm>
            <a:off x="10634664" y="3932239"/>
            <a:ext cx="415925" cy="3889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000" dirty="0"/>
          </a:p>
        </p:txBody>
      </p:sp>
      <p:cxnSp>
        <p:nvCxnSpPr>
          <p:cNvPr id="48" name="47 Conector recto"/>
          <p:cNvCxnSpPr>
            <a:stCxn id="35" idx="5"/>
            <a:endCxn id="45" idx="1"/>
          </p:cNvCxnSpPr>
          <p:nvPr/>
        </p:nvCxnSpPr>
        <p:spPr>
          <a:xfrm>
            <a:off x="10572750" y="4911726"/>
            <a:ext cx="488950" cy="663575"/>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49" name="48 Conector recto"/>
          <p:cNvCxnSpPr>
            <a:endCxn id="45" idx="1"/>
          </p:cNvCxnSpPr>
          <p:nvPr/>
        </p:nvCxnSpPr>
        <p:spPr>
          <a:xfrm flipV="1">
            <a:off x="10163176" y="5575301"/>
            <a:ext cx="898525" cy="131763"/>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50" name="49 Conector recto"/>
          <p:cNvCxnSpPr>
            <a:stCxn id="36" idx="4"/>
          </p:cNvCxnSpPr>
          <p:nvPr/>
        </p:nvCxnSpPr>
        <p:spPr>
          <a:xfrm flipH="1">
            <a:off x="9836150" y="4421189"/>
            <a:ext cx="185738" cy="547687"/>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51" name="50 Conector recto"/>
          <p:cNvCxnSpPr>
            <a:stCxn id="45" idx="1"/>
            <a:endCxn id="40" idx="4"/>
          </p:cNvCxnSpPr>
          <p:nvPr/>
        </p:nvCxnSpPr>
        <p:spPr>
          <a:xfrm flipV="1">
            <a:off x="11061700" y="5113338"/>
            <a:ext cx="184150" cy="461962"/>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52" name="51 Conector recto"/>
          <p:cNvCxnSpPr>
            <a:endCxn id="40" idx="2"/>
          </p:cNvCxnSpPr>
          <p:nvPr/>
        </p:nvCxnSpPr>
        <p:spPr>
          <a:xfrm flipV="1">
            <a:off x="10299701" y="4945063"/>
            <a:ext cx="766763" cy="455612"/>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54" name="53 Conector recto"/>
          <p:cNvCxnSpPr>
            <a:stCxn id="13" idx="7"/>
            <a:endCxn id="67" idx="2"/>
          </p:cNvCxnSpPr>
          <p:nvPr/>
        </p:nvCxnSpPr>
        <p:spPr>
          <a:xfrm flipV="1">
            <a:off x="7996239" y="2001838"/>
            <a:ext cx="1773237" cy="539750"/>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55" name="54 Conector recto"/>
          <p:cNvCxnSpPr>
            <a:stCxn id="13" idx="0"/>
            <a:endCxn id="39" idx="3"/>
          </p:cNvCxnSpPr>
          <p:nvPr/>
        </p:nvCxnSpPr>
        <p:spPr>
          <a:xfrm flipV="1">
            <a:off x="7866064" y="2039939"/>
            <a:ext cx="115887" cy="452437"/>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56" name="55 Conector recto"/>
          <p:cNvCxnSpPr>
            <a:stCxn id="41" idx="1"/>
            <a:endCxn id="67" idx="6"/>
          </p:cNvCxnSpPr>
          <p:nvPr/>
        </p:nvCxnSpPr>
        <p:spPr>
          <a:xfrm flipH="1" flipV="1">
            <a:off x="10418764" y="2001838"/>
            <a:ext cx="568325" cy="177800"/>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57" name="56 Conector recto"/>
          <p:cNvCxnSpPr>
            <a:stCxn id="34" idx="1"/>
            <a:endCxn id="39" idx="7"/>
          </p:cNvCxnSpPr>
          <p:nvPr/>
        </p:nvCxnSpPr>
        <p:spPr>
          <a:xfrm flipH="1">
            <a:off x="8385175" y="1573213"/>
            <a:ext cx="471488" cy="88900"/>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58" name="57 Conector recto"/>
          <p:cNvCxnSpPr>
            <a:stCxn id="67" idx="7"/>
            <a:endCxn id="42" idx="2"/>
          </p:cNvCxnSpPr>
          <p:nvPr/>
        </p:nvCxnSpPr>
        <p:spPr>
          <a:xfrm flipV="1">
            <a:off x="10323514" y="1663701"/>
            <a:ext cx="274637" cy="125413"/>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59" name="58 Conector recto"/>
          <p:cNvCxnSpPr>
            <a:stCxn id="34" idx="4"/>
            <a:endCxn id="44" idx="2"/>
          </p:cNvCxnSpPr>
          <p:nvPr/>
        </p:nvCxnSpPr>
        <p:spPr>
          <a:xfrm>
            <a:off x="9085264" y="2089150"/>
            <a:ext cx="612775" cy="431800"/>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60" name="59 Conector recto"/>
          <p:cNvCxnSpPr>
            <a:stCxn id="67" idx="1"/>
            <a:endCxn id="34" idx="6"/>
          </p:cNvCxnSpPr>
          <p:nvPr/>
        </p:nvCxnSpPr>
        <p:spPr>
          <a:xfrm flipH="1" flipV="1">
            <a:off x="9410701" y="1785939"/>
            <a:ext cx="454025" cy="3175"/>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61" name="60 Conector recto"/>
          <p:cNvCxnSpPr>
            <a:endCxn id="43" idx="1"/>
          </p:cNvCxnSpPr>
          <p:nvPr/>
        </p:nvCxnSpPr>
        <p:spPr>
          <a:xfrm>
            <a:off x="9985376" y="2943226"/>
            <a:ext cx="1319213" cy="428625"/>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62" name="61 Conector recto"/>
          <p:cNvCxnSpPr>
            <a:stCxn id="41" idx="4"/>
            <a:endCxn id="43" idx="0"/>
          </p:cNvCxnSpPr>
          <p:nvPr/>
        </p:nvCxnSpPr>
        <p:spPr>
          <a:xfrm>
            <a:off x="11407776" y="3125788"/>
            <a:ext cx="123825" cy="158750"/>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63" name="62 Conector recto"/>
          <p:cNvCxnSpPr>
            <a:stCxn id="12" idx="6"/>
            <a:endCxn id="47" idx="1"/>
          </p:cNvCxnSpPr>
          <p:nvPr/>
        </p:nvCxnSpPr>
        <p:spPr>
          <a:xfrm>
            <a:off x="9348788" y="3856038"/>
            <a:ext cx="1346200" cy="133350"/>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64" name="63 Conector recto"/>
          <p:cNvCxnSpPr>
            <a:stCxn id="14" idx="3"/>
          </p:cNvCxnSpPr>
          <p:nvPr/>
        </p:nvCxnSpPr>
        <p:spPr>
          <a:xfrm flipH="1" flipV="1">
            <a:off x="8761413" y="3313114"/>
            <a:ext cx="571500" cy="1341437"/>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65" name="64 Conector recto"/>
          <p:cNvCxnSpPr>
            <a:stCxn id="40" idx="2"/>
            <a:endCxn id="35" idx="6"/>
          </p:cNvCxnSpPr>
          <p:nvPr/>
        </p:nvCxnSpPr>
        <p:spPr>
          <a:xfrm flipH="1" flipV="1">
            <a:off x="10634663" y="4775201"/>
            <a:ext cx="431800" cy="169863"/>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66" name="65 Conector recto"/>
          <p:cNvCxnSpPr>
            <a:stCxn id="39" idx="5"/>
            <a:endCxn id="41" idx="2"/>
          </p:cNvCxnSpPr>
          <p:nvPr/>
        </p:nvCxnSpPr>
        <p:spPr>
          <a:xfrm>
            <a:off x="8385176" y="2039938"/>
            <a:ext cx="2428875" cy="531812"/>
          </a:xfrm>
          <a:prstGeom prst="line">
            <a:avLst/>
          </a:prstGeom>
          <a:ln w="22225" cap="rnd"/>
        </p:spPr>
        <p:style>
          <a:lnRef idx="1">
            <a:schemeClr val="accent1"/>
          </a:lnRef>
          <a:fillRef idx="0">
            <a:schemeClr val="accent1"/>
          </a:fillRef>
          <a:effectRef idx="0">
            <a:schemeClr val="accent1"/>
          </a:effectRef>
          <a:fontRef idx="minor">
            <a:schemeClr val="tx1"/>
          </a:fontRef>
        </p:style>
      </p:cxnSp>
      <p:sp>
        <p:nvSpPr>
          <p:cNvPr id="67" name="66 Elipse"/>
          <p:cNvSpPr/>
          <p:nvPr/>
        </p:nvSpPr>
        <p:spPr>
          <a:xfrm>
            <a:off x="9769475" y="1700214"/>
            <a:ext cx="649288" cy="6048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000" dirty="0"/>
          </a:p>
        </p:txBody>
      </p:sp>
      <p:pic>
        <p:nvPicPr>
          <p:cNvPr id="68" name="67 Imagen" descr="Sin título-2v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1663" y="4537076"/>
            <a:ext cx="576262"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68 Imagen" descr="Sin título-2v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89976" y="2492375"/>
            <a:ext cx="39211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69 Imagen" descr="Sin título-2v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842501" y="1771651"/>
            <a:ext cx="4730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70 Imagen" descr="Sin título-2ver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842500" y="3355976"/>
            <a:ext cx="50323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71 Imagen" descr="Sin título-2verd.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137900" y="4824413"/>
            <a:ext cx="261938"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72 Imagen" descr="Sin título-2verd.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445626" y="5064125"/>
            <a:ext cx="7207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74 Imagen" descr="Sin título-2.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885488" y="2089151"/>
            <a:ext cx="1039812"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75 Imagen" descr="Sin título-2.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53576" y="2779714"/>
            <a:ext cx="36036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76 Imagen" descr="Sin título-2.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669589" y="1441450"/>
            <a:ext cx="5365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77 Imagen" descr="Sin título-2.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282364" y="3355975"/>
            <a:ext cx="4857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78 Imagen" descr="Sin título-2.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337675" y="4364039"/>
            <a:ext cx="3238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79 Elipse"/>
          <p:cNvSpPr/>
          <p:nvPr/>
        </p:nvSpPr>
        <p:spPr>
          <a:xfrm>
            <a:off x="7681913" y="3068639"/>
            <a:ext cx="647700" cy="6048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000" dirty="0"/>
          </a:p>
        </p:txBody>
      </p:sp>
      <p:sp>
        <p:nvSpPr>
          <p:cNvPr id="81" name="80 Elipse"/>
          <p:cNvSpPr/>
          <p:nvPr/>
        </p:nvSpPr>
        <p:spPr>
          <a:xfrm>
            <a:off x="7537451" y="4364039"/>
            <a:ext cx="417513" cy="3889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000" dirty="0"/>
          </a:p>
        </p:txBody>
      </p:sp>
      <p:cxnSp>
        <p:nvCxnSpPr>
          <p:cNvPr id="82" name="81 Conector recto"/>
          <p:cNvCxnSpPr>
            <a:stCxn id="80" idx="4"/>
          </p:cNvCxnSpPr>
          <p:nvPr/>
        </p:nvCxnSpPr>
        <p:spPr>
          <a:xfrm>
            <a:off x="8005763" y="3673476"/>
            <a:ext cx="514350" cy="811213"/>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83" name="82 Conector recto"/>
          <p:cNvCxnSpPr>
            <a:stCxn id="80" idx="3"/>
            <a:endCxn id="81" idx="0"/>
          </p:cNvCxnSpPr>
          <p:nvPr/>
        </p:nvCxnSpPr>
        <p:spPr>
          <a:xfrm flipH="1">
            <a:off x="7745413" y="3584576"/>
            <a:ext cx="31750" cy="779463"/>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84" name="83 Conector recto"/>
          <p:cNvCxnSpPr>
            <a:stCxn id="36" idx="5"/>
            <a:endCxn id="35" idx="1"/>
          </p:cNvCxnSpPr>
          <p:nvPr/>
        </p:nvCxnSpPr>
        <p:spPr>
          <a:xfrm>
            <a:off x="10098089" y="4392614"/>
            <a:ext cx="180975" cy="244475"/>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85" name="84 Conector recto"/>
          <p:cNvCxnSpPr>
            <a:stCxn id="14" idx="6"/>
            <a:endCxn id="36" idx="3"/>
          </p:cNvCxnSpPr>
          <p:nvPr/>
        </p:nvCxnSpPr>
        <p:spPr>
          <a:xfrm flipV="1">
            <a:off x="9720264" y="4392614"/>
            <a:ext cx="225425" cy="111125"/>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86" name="85 Conector recto"/>
          <p:cNvCxnSpPr>
            <a:stCxn id="47" idx="2"/>
            <a:endCxn id="36" idx="6"/>
          </p:cNvCxnSpPr>
          <p:nvPr/>
        </p:nvCxnSpPr>
        <p:spPr>
          <a:xfrm flipH="1">
            <a:off x="10129839" y="4125913"/>
            <a:ext cx="504825" cy="195262"/>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87" name="86 Conector recto"/>
          <p:cNvCxnSpPr>
            <a:stCxn id="36" idx="0"/>
            <a:endCxn id="37" idx="4"/>
          </p:cNvCxnSpPr>
          <p:nvPr/>
        </p:nvCxnSpPr>
        <p:spPr>
          <a:xfrm flipV="1">
            <a:off x="10021889" y="3889375"/>
            <a:ext cx="71437" cy="330200"/>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88" name="87 Conector recto"/>
          <p:cNvCxnSpPr>
            <a:stCxn id="36" idx="1"/>
          </p:cNvCxnSpPr>
          <p:nvPr/>
        </p:nvCxnSpPr>
        <p:spPr>
          <a:xfrm flipH="1" flipV="1">
            <a:off x="9348788" y="3856038"/>
            <a:ext cx="596900" cy="393700"/>
          </a:xfrm>
          <a:prstGeom prst="line">
            <a:avLst/>
          </a:prstGeom>
          <a:ln w="22225" cap="rnd"/>
        </p:spPr>
        <p:style>
          <a:lnRef idx="1">
            <a:schemeClr val="accent1"/>
          </a:lnRef>
          <a:fillRef idx="0">
            <a:schemeClr val="accent1"/>
          </a:fillRef>
          <a:effectRef idx="0">
            <a:schemeClr val="accent1"/>
          </a:effectRef>
          <a:fontRef idx="minor">
            <a:schemeClr val="tx1"/>
          </a:fontRef>
        </p:style>
      </p:cxnSp>
      <p:sp>
        <p:nvSpPr>
          <p:cNvPr id="111" name="110 Elipse"/>
          <p:cNvSpPr/>
          <p:nvPr/>
        </p:nvSpPr>
        <p:spPr>
          <a:xfrm>
            <a:off x="7537451" y="5041901"/>
            <a:ext cx="360363" cy="3349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000" dirty="0"/>
          </a:p>
        </p:txBody>
      </p:sp>
      <p:cxnSp>
        <p:nvCxnSpPr>
          <p:cNvPr id="112" name="111 Conector recto"/>
          <p:cNvCxnSpPr>
            <a:endCxn id="111" idx="0"/>
          </p:cNvCxnSpPr>
          <p:nvPr/>
        </p:nvCxnSpPr>
        <p:spPr>
          <a:xfrm>
            <a:off x="7667625" y="4773614"/>
            <a:ext cx="50800" cy="268287"/>
          </a:xfrm>
          <a:prstGeom prst="line">
            <a:avLst/>
          </a:prstGeom>
          <a:ln w="22225" cap="rnd"/>
        </p:spPr>
        <p:style>
          <a:lnRef idx="1">
            <a:schemeClr val="accent1"/>
          </a:lnRef>
          <a:fillRef idx="0">
            <a:schemeClr val="accent1"/>
          </a:fillRef>
          <a:effectRef idx="0">
            <a:schemeClr val="accent1"/>
          </a:effectRef>
          <a:fontRef idx="minor">
            <a:schemeClr val="tx1"/>
          </a:fontRef>
        </p:style>
      </p:cxnSp>
      <p:pic>
        <p:nvPicPr>
          <p:cNvPr id="113" name="112 Imagen" descr="Sin título-2.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610475" y="5113338"/>
            <a:ext cx="241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129 Imagen" descr="Sin título-2.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69251" y="1657351"/>
            <a:ext cx="40481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130 Imagen" descr="Sin título-2ver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53351" y="3097213"/>
            <a:ext cx="5048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2" name="131 Conector recto"/>
          <p:cNvCxnSpPr>
            <a:stCxn id="46" idx="3"/>
            <a:endCxn id="40" idx="0"/>
          </p:cNvCxnSpPr>
          <p:nvPr/>
        </p:nvCxnSpPr>
        <p:spPr>
          <a:xfrm flipH="1">
            <a:off x="11245850" y="4365626"/>
            <a:ext cx="96838" cy="411163"/>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138" name="137 Conector recto"/>
          <p:cNvCxnSpPr>
            <a:stCxn id="42" idx="3"/>
            <a:endCxn id="37" idx="0"/>
          </p:cNvCxnSpPr>
          <p:nvPr/>
        </p:nvCxnSpPr>
        <p:spPr>
          <a:xfrm flipH="1">
            <a:off x="10093325" y="1878014"/>
            <a:ext cx="598488" cy="1406525"/>
          </a:xfrm>
          <a:prstGeom prst="line">
            <a:avLst/>
          </a:prstGeom>
          <a:ln w="22225" cap="rnd"/>
        </p:spPr>
        <p:style>
          <a:lnRef idx="1">
            <a:schemeClr val="accent1"/>
          </a:lnRef>
          <a:fillRef idx="0">
            <a:schemeClr val="accent1"/>
          </a:fillRef>
          <a:effectRef idx="0">
            <a:schemeClr val="accent1"/>
          </a:effectRef>
          <a:fontRef idx="minor">
            <a:schemeClr val="tx1"/>
          </a:fontRef>
        </p:style>
      </p:cxnSp>
      <p:sp>
        <p:nvSpPr>
          <p:cNvPr id="198" name="Rectangle 10"/>
          <p:cNvSpPr>
            <a:spLocks noGrp="1" noChangeArrowheads="1"/>
          </p:cNvSpPr>
          <p:nvPr>
            <p:ph type="title"/>
          </p:nvPr>
        </p:nvSpPr>
        <p:spPr>
          <a:xfrm>
            <a:off x="1754188" y="-315913"/>
            <a:ext cx="8913812" cy="990601"/>
          </a:xfrm>
        </p:spPr>
        <p:txBody>
          <a:bodyPr/>
          <a:lstStyle/>
          <a:p>
            <a:pPr algn="r">
              <a:defRPr/>
            </a:pPr>
            <a:r>
              <a:rPr lang="ca-ES" sz="1600" dirty="0">
                <a:solidFill>
                  <a:schemeClr val="tx2">
                    <a:lumMod val="20000"/>
                    <a:lumOff val="80000"/>
                  </a:schemeClr>
                </a:solidFill>
                <a:latin typeface="Calibri" pitchFamily="34" charset="0"/>
              </a:rPr>
              <a:t>Pla Educatiu d’Entorn  de Vic  – PEEV  – 2014/2015 </a:t>
            </a:r>
          </a:p>
        </p:txBody>
      </p:sp>
      <p:sp>
        <p:nvSpPr>
          <p:cNvPr id="91" name="Rectangle 10"/>
          <p:cNvSpPr txBox="1">
            <a:spLocks noChangeArrowheads="1"/>
          </p:cNvSpPr>
          <p:nvPr/>
        </p:nvSpPr>
        <p:spPr>
          <a:xfrm>
            <a:off x="0" y="0"/>
            <a:ext cx="12192000" cy="660400"/>
          </a:xfrm>
          <a:prstGeom prst="rect">
            <a:avLst/>
          </a:prstGeom>
          <a:solidFill>
            <a:srgbClr val="660033"/>
          </a:solidFill>
        </p:spPr>
        <p:txBody>
          <a:bodyPr vert="horz" lIns="91440" tIns="45720" rIns="91440" bIns="45720" rtlCol="0" anchor="ctr">
            <a:normAutofit fontScale="3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ca-ES" sz="4800" dirty="0" smtClean="0">
                <a:solidFill>
                  <a:schemeClr val="accent1"/>
                </a:solidFill>
                <a:latin typeface="Calibri" pitchFamily="34" charset="0"/>
              </a:rPr>
              <a:t/>
            </a:r>
            <a:br>
              <a:rPr lang="ca-ES" sz="4800" dirty="0" smtClean="0">
                <a:solidFill>
                  <a:schemeClr val="accent1"/>
                </a:solidFill>
                <a:latin typeface="Calibri" pitchFamily="34" charset="0"/>
              </a:rPr>
            </a:br>
            <a:r>
              <a:rPr lang="ca-ES" sz="4800" dirty="0" smtClean="0">
                <a:solidFill>
                  <a:schemeClr val="accent1"/>
                </a:solidFill>
                <a:latin typeface="Calibri" pitchFamily="34" charset="0"/>
              </a:rPr>
              <a:t/>
            </a:r>
            <a:br>
              <a:rPr lang="ca-ES" sz="4800" dirty="0" smtClean="0">
                <a:solidFill>
                  <a:schemeClr val="accent1"/>
                </a:solidFill>
                <a:latin typeface="Calibri" pitchFamily="34" charset="0"/>
              </a:rPr>
            </a:br>
            <a:endParaRPr lang="es-ES" sz="4800" dirty="0">
              <a:solidFill>
                <a:schemeClr val="accent1"/>
              </a:solidFill>
              <a:latin typeface="Calibri" pitchFamily="34" charset="0"/>
            </a:endParaRPr>
          </a:p>
        </p:txBody>
      </p:sp>
      <p:pic>
        <p:nvPicPr>
          <p:cNvPr id="94" name="Imatge 9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46100" y="6185723"/>
            <a:ext cx="1943100" cy="511683"/>
          </a:xfrm>
          <a:prstGeom prst="rect">
            <a:avLst/>
          </a:prstGeom>
        </p:spPr>
      </p:pic>
      <p:sp>
        <p:nvSpPr>
          <p:cNvPr id="90" name="Rectangle arrodonit 89"/>
          <p:cNvSpPr/>
          <p:nvPr/>
        </p:nvSpPr>
        <p:spPr>
          <a:xfrm>
            <a:off x="230187" y="976313"/>
            <a:ext cx="6005513" cy="4713287"/>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ctr"/>
          <a:lstStyle/>
          <a:p>
            <a:pPr algn="just">
              <a:spcAft>
                <a:spcPts val="1000"/>
              </a:spcAft>
            </a:pPr>
            <a:r>
              <a:rPr lang="ca-ES" sz="1400" dirty="0">
                <a:solidFill>
                  <a:schemeClr val="tx1"/>
                </a:solidFill>
              </a:rPr>
              <a:t>Vic ha fet una aposta per l’educació. Ja des del 1997 Vic és una </a:t>
            </a:r>
            <a:r>
              <a:rPr lang="ca-ES" sz="1400" b="1" dirty="0">
                <a:solidFill>
                  <a:schemeClr val="tx1"/>
                </a:solidFill>
              </a:rPr>
              <a:t>ciutat educadora </a:t>
            </a:r>
            <a:r>
              <a:rPr lang="ca-ES" sz="1400" dirty="0">
                <a:solidFill>
                  <a:schemeClr val="tx1"/>
                </a:solidFill>
              </a:rPr>
              <a:t>i ha plasmat en totes les seves polítiques públiques aquesta perspectiva. És educadora en un sentit ampli del terme, entenent com a agents educadors no només els centres educatius, sinó també tots aquells que conformen la nostra ciutat: des de l’entitat fins al ciutadà de peu.</a:t>
            </a:r>
          </a:p>
          <a:p>
            <a:pPr algn="just">
              <a:spcAft>
                <a:spcPts val="1000"/>
              </a:spcAft>
            </a:pPr>
            <a:r>
              <a:rPr lang="ca-ES" sz="1400" dirty="0" smtClean="0">
                <a:solidFill>
                  <a:schemeClr val="tx1"/>
                </a:solidFill>
              </a:rPr>
              <a:t>L’aposta </a:t>
            </a:r>
            <a:r>
              <a:rPr lang="ca-ES" sz="1400" dirty="0">
                <a:solidFill>
                  <a:schemeClr val="tx1"/>
                </a:solidFill>
              </a:rPr>
              <a:t>en les polítiques educatives per part de l’Ajuntament de Vic al llarg dels darrers anys s’ha anat incrementant a través de les múltiples accions i projectes que ha implementat a la ciutat. Partint </a:t>
            </a:r>
            <a:r>
              <a:rPr lang="ca-ES" sz="1400" dirty="0" smtClean="0">
                <a:solidFill>
                  <a:schemeClr val="tx1"/>
                </a:solidFill>
              </a:rPr>
              <a:t>de </a:t>
            </a:r>
            <a:r>
              <a:rPr lang="ca-ES" sz="1400" dirty="0">
                <a:solidFill>
                  <a:schemeClr val="tx1"/>
                </a:solidFill>
              </a:rPr>
              <a:t>la implementació del Pla Educatiu d’entorn </a:t>
            </a:r>
            <a:r>
              <a:rPr lang="ca-ES" sz="1400" dirty="0" smtClean="0">
                <a:solidFill>
                  <a:schemeClr val="tx1"/>
                </a:solidFill>
              </a:rPr>
              <a:t>al </a:t>
            </a:r>
            <a:r>
              <a:rPr lang="ca-ES" sz="1400" dirty="0">
                <a:solidFill>
                  <a:schemeClr val="tx1"/>
                </a:solidFill>
              </a:rPr>
              <a:t>curs </a:t>
            </a:r>
            <a:r>
              <a:rPr lang="ca-ES" sz="1400" dirty="0" smtClean="0">
                <a:solidFill>
                  <a:schemeClr val="tx1"/>
                </a:solidFill>
              </a:rPr>
              <a:t>2005/06 i l’anàlisi </a:t>
            </a:r>
            <a:r>
              <a:rPr lang="ca-ES" sz="1400" dirty="0">
                <a:solidFill>
                  <a:schemeClr val="tx1"/>
                </a:solidFill>
              </a:rPr>
              <a:t>de la situació dut a terme en el marc del Projecte Educatiu de Ciutat l’any 2007</a:t>
            </a:r>
            <a:r>
              <a:rPr lang="ca-ES" sz="1400" dirty="0" smtClean="0">
                <a:solidFill>
                  <a:schemeClr val="tx1"/>
                </a:solidFill>
              </a:rPr>
              <a:t>, </a:t>
            </a:r>
            <a:r>
              <a:rPr lang="ca-ES" sz="1400" b="1" dirty="0">
                <a:solidFill>
                  <a:schemeClr val="tx1"/>
                </a:solidFill>
              </a:rPr>
              <a:t>la Regidoria d’Educació ha desplegat progressivament un conjunt d’iniciatives que, amb la implicació dels diferents agents educatius que treballen i són </a:t>
            </a:r>
            <a:r>
              <a:rPr lang="ca-ES" sz="1400" b="1" dirty="0" smtClean="0">
                <a:solidFill>
                  <a:schemeClr val="tx1"/>
                </a:solidFill>
              </a:rPr>
              <a:t>coneixedors </a:t>
            </a:r>
            <a:r>
              <a:rPr lang="ca-ES" sz="1400" b="1" dirty="0">
                <a:solidFill>
                  <a:schemeClr val="tx1"/>
                </a:solidFill>
              </a:rPr>
              <a:t>de la realitat a la nostra ciutat</a:t>
            </a:r>
            <a:r>
              <a:rPr lang="ca-ES" sz="1400" dirty="0">
                <a:solidFill>
                  <a:schemeClr val="tx1"/>
                </a:solidFill>
              </a:rPr>
              <a:t>, han estat i estan sent les línies de treball cabdals en les polítiques educatives municipals. </a:t>
            </a:r>
            <a:endParaRPr lang="ca-ES" sz="1400" dirty="0" smtClean="0">
              <a:solidFill>
                <a:schemeClr val="tx1"/>
              </a:solidFill>
            </a:endParaRPr>
          </a:p>
          <a:p>
            <a:pPr algn="just">
              <a:spcAft>
                <a:spcPts val="1000"/>
              </a:spcAft>
            </a:pPr>
            <a:r>
              <a:rPr lang="ca-ES" sz="1400" dirty="0" smtClean="0">
                <a:solidFill>
                  <a:schemeClr val="tx1"/>
                </a:solidFill>
              </a:rPr>
              <a:t>La </a:t>
            </a:r>
            <a:r>
              <a:rPr lang="ca-ES" sz="1400" dirty="0">
                <a:solidFill>
                  <a:schemeClr val="tx1"/>
                </a:solidFill>
              </a:rPr>
              <a:t>Regidoria d’Educació treballa per estendre la perspectiva educadora a tota la ciutat, per convèncer-la del seu compromís i la seva responsabilitat en l’educació i formació de les noves generacions de vigatans i vigatanes.</a:t>
            </a:r>
          </a:p>
        </p:txBody>
      </p:sp>
      <p:sp>
        <p:nvSpPr>
          <p:cNvPr id="96" name="QuadreDeText 95"/>
          <p:cNvSpPr txBox="1"/>
          <p:nvPr/>
        </p:nvSpPr>
        <p:spPr>
          <a:xfrm>
            <a:off x="11290300" y="6550979"/>
            <a:ext cx="901700" cy="261610"/>
          </a:xfrm>
          <a:prstGeom prst="rect">
            <a:avLst/>
          </a:prstGeom>
          <a:noFill/>
        </p:spPr>
        <p:txBody>
          <a:bodyPr wrap="square" rtlCol="0">
            <a:spAutoFit/>
          </a:bodyPr>
          <a:lstStyle/>
          <a:p>
            <a:pPr algn="r"/>
            <a:r>
              <a:rPr lang="ca-ES" sz="1100" dirty="0" smtClean="0">
                <a:solidFill>
                  <a:srgbClr val="474343"/>
                </a:solidFill>
              </a:rPr>
              <a:t>Pg. 2/41</a:t>
            </a:r>
            <a:endParaRPr lang="ca-ES" sz="1100" dirty="0">
              <a:solidFill>
                <a:srgbClr val="474343"/>
              </a:solidFill>
            </a:endParaRPr>
          </a:p>
        </p:txBody>
      </p:sp>
      <p:pic>
        <p:nvPicPr>
          <p:cNvPr id="98" name="Imatge 9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007600" y="6154348"/>
            <a:ext cx="1384300" cy="625231"/>
          </a:xfrm>
          <a:prstGeom prst="rect">
            <a:avLst/>
          </a:prstGeom>
        </p:spPr>
      </p:pic>
      <p:sp>
        <p:nvSpPr>
          <p:cNvPr id="93" name="Rectangle 10"/>
          <p:cNvSpPr txBox="1">
            <a:spLocks noChangeArrowheads="1"/>
          </p:cNvSpPr>
          <p:nvPr/>
        </p:nvSpPr>
        <p:spPr>
          <a:xfrm>
            <a:off x="8013700" y="-7457"/>
            <a:ext cx="4178300" cy="664228"/>
          </a:xfrm>
          <a:prstGeom prst="rect">
            <a:avLst/>
          </a:prstGeom>
          <a:solidFill>
            <a:srgbClr val="6600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spTree>
    <p:extLst>
      <p:ext uri="{BB962C8B-B14F-4D97-AF65-F5344CB8AC3E}">
        <p14:creationId xmlns:p14="http://schemas.microsoft.com/office/powerpoint/2010/main" val="3131532420"/>
      </p:ext>
    </p:extLst>
  </p:cSld>
  <p:clrMapOvr>
    <a:masterClrMapping/>
  </p:clrMapOvr>
  <p:transition advTm="4073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childTnLst>
                          </p:cTn>
                        </p:par>
                        <p:par>
                          <p:cTn id="8" fill="hold" nodeType="afterGroup">
                            <p:stCondLst>
                              <p:cond delay="13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childTnLst>
                                </p:cTn>
                              </p:par>
                              <p:par>
                                <p:cTn id="12" presetID="10" presetClass="entr" presetSubtype="0" fill="hold" nodeType="withEffect">
                                  <p:stCondLst>
                                    <p:cond delay="0"/>
                                  </p:stCondLst>
                                  <p:childTnLst>
                                    <p:set>
                                      <p:cBhvr>
                                        <p:cTn id="13" dur="1" fill="hold">
                                          <p:stCondLst>
                                            <p:cond delay="0"/>
                                          </p:stCondLst>
                                        </p:cTn>
                                        <p:tgtEl>
                                          <p:spTgt spid="130"/>
                                        </p:tgtEl>
                                        <p:attrNameLst>
                                          <p:attrName>style.visibility</p:attrName>
                                        </p:attrNameLst>
                                      </p:cBhvr>
                                      <p:to>
                                        <p:strVal val="visible"/>
                                      </p:to>
                                    </p:set>
                                    <p:animEffect transition="in" filter="fade">
                                      <p:cBhvr>
                                        <p:cTn id="14" dur="2000"/>
                                        <p:tgtEl>
                                          <p:spTgt spid="130"/>
                                        </p:tgtEl>
                                      </p:cBhvr>
                                    </p:animEffect>
                                  </p:childTnLst>
                                </p:cTn>
                              </p:par>
                              <p:par>
                                <p:cTn id="15" presetID="10" presetClass="entr" presetSubtype="0"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1500"/>
                                        <p:tgtEl>
                                          <p:spTgt spid="57"/>
                                        </p:tgtEl>
                                      </p:cBhvr>
                                    </p:animEffect>
                                  </p:childTnLst>
                                </p:cTn>
                              </p:par>
                            </p:childTnLst>
                          </p:cTn>
                        </p:par>
                        <p:par>
                          <p:cTn id="18" fill="hold" nodeType="afterGroup">
                            <p:stCondLst>
                              <p:cond delay="3300"/>
                            </p:stCondLst>
                            <p:childTnLst>
                              <p:par>
                                <p:cTn id="19" presetID="10" presetClass="entr" presetSubtype="0"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fade">
                                      <p:cBhvr>
                                        <p:cTn id="21" dur="500"/>
                                        <p:tgtEl>
                                          <p:spTgt spid="8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fade">
                                      <p:cBhvr>
                                        <p:cTn id="24" dur="1000"/>
                                        <p:tgtEl>
                                          <p:spTgt spid="80"/>
                                        </p:tgtEl>
                                      </p:cBhvr>
                                    </p:animEffect>
                                  </p:childTnLst>
                                </p:cTn>
                              </p:par>
                              <p:par>
                                <p:cTn id="25" presetID="10" presetClass="entr" presetSubtype="0" fill="hold" nodeType="withEffect">
                                  <p:stCondLst>
                                    <p:cond delay="0"/>
                                  </p:stCondLst>
                                  <p:childTnLst>
                                    <p:set>
                                      <p:cBhvr>
                                        <p:cTn id="26" dur="1" fill="hold">
                                          <p:stCondLst>
                                            <p:cond delay="0"/>
                                          </p:stCondLst>
                                        </p:cTn>
                                        <p:tgtEl>
                                          <p:spTgt spid="131"/>
                                        </p:tgtEl>
                                        <p:attrNameLst>
                                          <p:attrName>style.visibility</p:attrName>
                                        </p:attrNameLst>
                                      </p:cBhvr>
                                      <p:to>
                                        <p:strVal val="visible"/>
                                      </p:to>
                                    </p:set>
                                    <p:animEffect transition="in" filter="fade">
                                      <p:cBhvr>
                                        <p:cTn id="27" dur="1000"/>
                                        <p:tgtEl>
                                          <p:spTgt spid="131"/>
                                        </p:tgtEl>
                                      </p:cBhvr>
                                    </p:animEffect>
                                  </p:childTnLst>
                                </p:cTn>
                              </p:par>
                            </p:childTnLst>
                          </p:cTn>
                        </p:par>
                        <p:par>
                          <p:cTn id="28" fill="hold" nodeType="afterGroup">
                            <p:stCondLst>
                              <p:cond delay="4300"/>
                            </p:stCondLst>
                            <p:childTnLst>
                              <p:par>
                                <p:cTn id="29" presetID="10" presetClass="entr" presetSubtype="0" fill="hold" nodeType="after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500"/>
                                        <p:tgtEl>
                                          <p:spTgt spid="83"/>
                                        </p:tgtEl>
                                      </p:cBhvr>
                                    </p:animEffect>
                                  </p:childTnLst>
                                </p:cTn>
                              </p:par>
                            </p:childTnLst>
                          </p:cTn>
                        </p:par>
                        <p:par>
                          <p:cTn id="32" fill="hold" nodeType="afterGroup">
                            <p:stCondLst>
                              <p:cond delay="48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3000"/>
                                        <p:tgtEl>
                                          <p:spTgt spid="27"/>
                                        </p:tgtEl>
                                      </p:cBhvr>
                                    </p:animEffect>
                                  </p:childTnLst>
                                </p:cTn>
                              </p:par>
                              <p:par>
                                <p:cTn id="42" presetID="10" presetClass="entr" presetSubtype="0" fill="hold" nodeType="with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fade">
                                      <p:cBhvr>
                                        <p:cTn id="44" dur="1000"/>
                                        <p:tgtEl>
                                          <p:spTgt spid="6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childTnLst>
                                </p:cTn>
                              </p:par>
                            </p:childTnLst>
                          </p:cTn>
                        </p:par>
                        <p:par>
                          <p:cTn id="48" fill="hold" nodeType="afterGroup">
                            <p:stCondLst>
                              <p:cond delay="7800"/>
                            </p:stCondLst>
                            <p:childTnLst>
                              <p:par>
                                <p:cTn id="49" presetID="10"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childTnLst>
                                </p:cTn>
                              </p:par>
                              <p:par>
                                <p:cTn id="52" presetID="10" presetClass="entr" presetSubtype="0"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childTnLst>
                          </p:cTn>
                        </p:par>
                        <p:par>
                          <p:cTn id="55" fill="hold" nodeType="afterGroup">
                            <p:stCondLst>
                              <p:cond delay="8800"/>
                            </p:stCondLst>
                            <p:childTnLst>
                              <p:par>
                                <p:cTn id="56" presetID="10" presetClass="entr" presetSubtype="0"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1000"/>
                                        <p:tgtEl>
                                          <p:spTgt spid="47"/>
                                        </p:tgtEl>
                                      </p:cBhvr>
                                    </p:animEffect>
                                  </p:childTnLst>
                                </p:cTn>
                              </p:par>
                              <p:par>
                                <p:cTn id="59" presetID="10" presetClass="entr" presetSubtype="0" fill="hold" nodeType="with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fade">
                                      <p:cBhvr>
                                        <p:cTn id="61" dur="2000"/>
                                        <p:tgtEl>
                                          <p:spTgt spid="63"/>
                                        </p:tgtEl>
                                      </p:cBhvr>
                                    </p:animEffect>
                                  </p:childTnLst>
                                </p:cTn>
                              </p:par>
                              <p:par>
                                <p:cTn id="62" presetID="10" presetClass="entr" presetSubtype="0" fill="hold" nodeType="withEffect">
                                  <p:stCondLst>
                                    <p:cond delay="0"/>
                                  </p:stCondLst>
                                  <p:childTnLst>
                                    <p:set>
                                      <p:cBhvr>
                                        <p:cTn id="63" dur="1" fill="hold">
                                          <p:stCondLst>
                                            <p:cond delay="0"/>
                                          </p:stCondLst>
                                        </p:cTn>
                                        <p:tgtEl>
                                          <p:spTgt spid="86"/>
                                        </p:tgtEl>
                                        <p:attrNameLst>
                                          <p:attrName>style.visibility</p:attrName>
                                        </p:attrNameLst>
                                      </p:cBhvr>
                                      <p:to>
                                        <p:strVal val="visible"/>
                                      </p:to>
                                    </p:set>
                                    <p:animEffect transition="in" filter="fade">
                                      <p:cBhvr>
                                        <p:cTn id="64" dur="2000"/>
                                        <p:tgtEl>
                                          <p:spTgt spid="86"/>
                                        </p:tgtEl>
                                      </p:cBhvr>
                                    </p:animEffect>
                                  </p:childTnLst>
                                </p:cTn>
                              </p:par>
                              <p:par>
                                <p:cTn id="65" presetID="10" presetClass="entr" presetSubtype="0" fill="hold" nodeType="withEffect">
                                  <p:stCondLst>
                                    <p:cond delay="0"/>
                                  </p:stCondLst>
                                  <p:childTnLst>
                                    <p:set>
                                      <p:cBhvr>
                                        <p:cTn id="66" dur="1" fill="hold">
                                          <p:stCondLst>
                                            <p:cond delay="0"/>
                                          </p:stCondLst>
                                        </p:cTn>
                                        <p:tgtEl>
                                          <p:spTgt spid="88"/>
                                        </p:tgtEl>
                                        <p:attrNameLst>
                                          <p:attrName>style.visibility</p:attrName>
                                        </p:attrNameLst>
                                      </p:cBhvr>
                                      <p:to>
                                        <p:strVal val="visible"/>
                                      </p:to>
                                    </p:set>
                                    <p:animEffect transition="in" filter="fade">
                                      <p:cBhvr>
                                        <p:cTn id="67" dur="1000"/>
                                        <p:tgtEl>
                                          <p:spTgt spid="88"/>
                                        </p:tgtEl>
                                      </p:cBhvr>
                                    </p:animEffect>
                                  </p:childTnLst>
                                </p:cTn>
                              </p:par>
                            </p:childTnLst>
                          </p:cTn>
                        </p:par>
                        <p:par>
                          <p:cTn id="68" fill="hold" nodeType="afterGroup">
                            <p:stCondLst>
                              <p:cond delay="10800"/>
                            </p:stCondLst>
                            <p:childTnLst>
                              <p:par>
                                <p:cTn id="69" presetID="10" presetClass="entr" presetSubtype="0"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500"/>
                                        <p:tgtEl>
                                          <p:spTgt spid="4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1000"/>
                                        <p:tgtEl>
                                          <p:spTgt spid="13"/>
                                        </p:tgtEl>
                                      </p:cBhvr>
                                    </p:animEffect>
                                  </p:childTnLst>
                                </p:cTn>
                              </p:par>
                            </p:childTnLst>
                          </p:cTn>
                        </p:par>
                        <p:par>
                          <p:cTn id="75" fill="hold" nodeType="afterGroup">
                            <p:stCondLst>
                              <p:cond delay="11800"/>
                            </p:stCondLst>
                            <p:childTnLst>
                              <p:par>
                                <p:cTn id="76" presetID="10"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fade">
                                      <p:cBhvr>
                                        <p:cTn id="78" dur="500"/>
                                        <p:tgtEl>
                                          <p:spTgt spid="55"/>
                                        </p:tgtEl>
                                      </p:cBhvr>
                                    </p:animEffect>
                                  </p:childTnLst>
                                </p:cTn>
                              </p:par>
                              <p:par>
                                <p:cTn id="79" presetID="10" presetClass="entr" presetSubtype="0" fill="hold"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1000"/>
                                        <p:tgtEl>
                                          <p:spTgt spid="2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fade">
                                      <p:cBhvr>
                                        <p:cTn id="84" dur="1000"/>
                                        <p:tgtEl>
                                          <p:spTgt spid="37"/>
                                        </p:tgtEl>
                                      </p:cBhvr>
                                    </p:animEffect>
                                  </p:childTnLst>
                                </p:cTn>
                              </p:par>
                              <p:par>
                                <p:cTn id="85" presetID="10" presetClass="entr" presetSubtype="0" fill="hold" nodeType="with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1000"/>
                                        <p:tgtEl>
                                          <p:spTgt spid="71"/>
                                        </p:tgtEl>
                                      </p:cBhvr>
                                    </p:animEffect>
                                  </p:childTnLst>
                                </p:cTn>
                              </p:par>
                            </p:childTnLst>
                          </p:cTn>
                        </p:par>
                        <p:par>
                          <p:cTn id="88" fill="hold" nodeType="afterGroup">
                            <p:stCondLst>
                              <p:cond delay="12800"/>
                            </p:stCondLst>
                            <p:childTnLst>
                              <p:par>
                                <p:cTn id="89" presetID="10" presetClass="entr" presetSubtype="0" fill="hold" nodeType="afterEffect">
                                  <p:stCondLst>
                                    <p:cond delay="0"/>
                                  </p:stCondLst>
                                  <p:childTnLst>
                                    <p:set>
                                      <p:cBhvr>
                                        <p:cTn id="90" dur="1" fill="hold">
                                          <p:stCondLst>
                                            <p:cond delay="0"/>
                                          </p:stCondLst>
                                        </p:cTn>
                                        <p:tgtEl>
                                          <p:spTgt spid="79"/>
                                        </p:tgtEl>
                                        <p:attrNameLst>
                                          <p:attrName>style.visibility</p:attrName>
                                        </p:attrNameLst>
                                      </p:cBhvr>
                                      <p:to>
                                        <p:strVal val="visible"/>
                                      </p:to>
                                    </p:set>
                                    <p:animEffect transition="in" filter="fade">
                                      <p:cBhvr>
                                        <p:cTn id="91" dur="1000"/>
                                        <p:tgtEl>
                                          <p:spTgt spid="7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fade">
                                      <p:cBhvr>
                                        <p:cTn id="94" dur="1000"/>
                                        <p:tgtEl>
                                          <p:spTgt spid="14"/>
                                        </p:tgtEl>
                                      </p:cBhvr>
                                    </p:animEffect>
                                  </p:childTnLst>
                                </p:cTn>
                              </p:par>
                            </p:childTnLst>
                          </p:cTn>
                        </p:par>
                        <p:par>
                          <p:cTn id="95" fill="hold" nodeType="afterGroup">
                            <p:stCondLst>
                              <p:cond delay="13800"/>
                            </p:stCondLst>
                            <p:childTnLst>
                              <p:par>
                                <p:cTn id="96" presetID="10" presetClass="entr" presetSubtype="0" fill="hold" nodeType="afterEffect">
                                  <p:stCondLst>
                                    <p:cond delay="0"/>
                                  </p:stCondLst>
                                  <p:childTnLst>
                                    <p:set>
                                      <p:cBhvr>
                                        <p:cTn id="97" dur="1" fill="hold">
                                          <p:stCondLst>
                                            <p:cond delay="0"/>
                                          </p:stCondLst>
                                        </p:cTn>
                                        <p:tgtEl>
                                          <p:spTgt spid="87"/>
                                        </p:tgtEl>
                                        <p:attrNameLst>
                                          <p:attrName>style.visibility</p:attrName>
                                        </p:attrNameLst>
                                      </p:cBhvr>
                                      <p:to>
                                        <p:strVal val="visible"/>
                                      </p:to>
                                    </p:set>
                                    <p:animEffect transition="in" filter="fade">
                                      <p:cBhvr>
                                        <p:cTn id="98" dur="1000"/>
                                        <p:tgtEl>
                                          <p:spTgt spid="87"/>
                                        </p:tgtEl>
                                      </p:cBhvr>
                                    </p:animEffect>
                                  </p:childTnLst>
                                </p:cTn>
                              </p:par>
                              <p:par>
                                <p:cTn id="99" presetID="10" presetClass="entr" presetSubtype="0" fill="hold"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2000"/>
                                        <p:tgtEl>
                                          <p:spTgt spid="33"/>
                                        </p:tgtEl>
                                      </p:cBhvr>
                                    </p:animEffect>
                                  </p:childTnLst>
                                </p:cTn>
                              </p:par>
                              <p:par>
                                <p:cTn id="102" presetID="10" presetClass="entr" presetSubtype="0" fill="hold" nodeType="withEffect">
                                  <p:stCondLst>
                                    <p:cond delay="0"/>
                                  </p:stCondLst>
                                  <p:childTnLst>
                                    <p:set>
                                      <p:cBhvr>
                                        <p:cTn id="103" dur="1" fill="hold">
                                          <p:stCondLst>
                                            <p:cond delay="0"/>
                                          </p:stCondLst>
                                        </p:cTn>
                                        <p:tgtEl>
                                          <p:spTgt spid="73"/>
                                        </p:tgtEl>
                                        <p:attrNameLst>
                                          <p:attrName>style.visibility</p:attrName>
                                        </p:attrNameLst>
                                      </p:cBhvr>
                                      <p:to>
                                        <p:strVal val="visible"/>
                                      </p:to>
                                    </p:set>
                                    <p:animEffect transition="in" filter="fade">
                                      <p:cBhvr>
                                        <p:cTn id="104" dur="1000"/>
                                        <p:tgtEl>
                                          <p:spTgt spid="7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fade">
                                      <p:cBhvr>
                                        <p:cTn id="107" dur="1000"/>
                                        <p:tgtEl>
                                          <p:spTgt spid="10"/>
                                        </p:tgtEl>
                                      </p:cBhvr>
                                    </p:animEffect>
                                  </p:childTnLst>
                                </p:cTn>
                              </p:par>
                              <p:par>
                                <p:cTn id="108" presetID="10" presetClass="entr" presetSubtype="0" fill="hold" nodeType="with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fade">
                                      <p:cBhvr>
                                        <p:cTn id="110" dur="2000"/>
                                        <p:tgtEl>
                                          <p:spTgt spid="52"/>
                                        </p:tgtEl>
                                      </p:cBhvr>
                                    </p:animEffect>
                                  </p:childTnLst>
                                </p:cTn>
                              </p:par>
                            </p:childTnLst>
                          </p:cTn>
                        </p:par>
                        <p:par>
                          <p:cTn id="111" fill="hold" nodeType="afterGroup">
                            <p:stCondLst>
                              <p:cond delay="15800"/>
                            </p:stCondLst>
                            <p:childTnLst>
                              <p:par>
                                <p:cTn id="112" presetID="10" presetClass="entr" presetSubtype="0" fill="hold" nodeType="afterEffect">
                                  <p:stCondLst>
                                    <p:cond delay="0"/>
                                  </p:stCondLst>
                                  <p:childTnLst>
                                    <p:set>
                                      <p:cBhvr>
                                        <p:cTn id="113" dur="1" fill="hold">
                                          <p:stCondLst>
                                            <p:cond delay="0"/>
                                          </p:stCondLst>
                                        </p:cTn>
                                        <p:tgtEl>
                                          <p:spTgt spid="50"/>
                                        </p:tgtEl>
                                        <p:attrNameLst>
                                          <p:attrName>style.visibility</p:attrName>
                                        </p:attrNameLst>
                                      </p:cBhvr>
                                      <p:to>
                                        <p:strVal val="visible"/>
                                      </p:to>
                                    </p:set>
                                    <p:animEffect transition="in" filter="fade">
                                      <p:cBhvr>
                                        <p:cTn id="114" dur="500"/>
                                        <p:tgtEl>
                                          <p:spTgt spid="50"/>
                                        </p:tgtEl>
                                      </p:cBhvr>
                                    </p:animEffect>
                                  </p:childTnLst>
                                </p:cTn>
                              </p:par>
                            </p:childTnLst>
                          </p:cTn>
                        </p:par>
                        <p:par>
                          <p:cTn id="115" fill="hold" nodeType="afterGroup">
                            <p:stCondLst>
                              <p:cond delay="16300"/>
                            </p:stCondLst>
                            <p:childTnLst>
                              <p:par>
                                <p:cTn id="116" presetID="10" presetClass="entr" presetSubtype="0" fill="hold" nodeType="afterEffect">
                                  <p:stCondLst>
                                    <p:cond delay="0"/>
                                  </p:stCondLst>
                                  <p:childTnLst>
                                    <p:set>
                                      <p:cBhvr>
                                        <p:cTn id="117" dur="1" fill="hold">
                                          <p:stCondLst>
                                            <p:cond delay="0"/>
                                          </p:stCondLst>
                                        </p:cTn>
                                        <p:tgtEl>
                                          <p:spTgt spid="21"/>
                                        </p:tgtEl>
                                        <p:attrNameLst>
                                          <p:attrName>style.visibility</p:attrName>
                                        </p:attrNameLst>
                                      </p:cBhvr>
                                      <p:to>
                                        <p:strVal val="visible"/>
                                      </p:to>
                                    </p:set>
                                    <p:animEffect transition="in" filter="fade">
                                      <p:cBhvr>
                                        <p:cTn id="118" dur="500"/>
                                        <p:tgtEl>
                                          <p:spTgt spid="21"/>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500"/>
                                        <p:tgtEl>
                                          <p:spTgt spid="11"/>
                                        </p:tgtEl>
                                      </p:cBhvr>
                                    </p:animEffect>
                                  </p:childTnLst>
                                </p:cTn>
                              </p:par>
                              <p:par>
                                <p:cTn id="122" presetID="10" presetClass="entr" presetSubtype="0" fill="hold" nodeType="withEffect">
                                  <p:stCondLst>
                                    <p:cond delay="0"/>
                                  </p:stCondLst>
                                  <p:childTnLst>
                                    <p:set>
                                      <p:cBhvr>
                                        <p:cTn id="123" dur="1" fill="hold">
                                          <p:stCondLst>
                                            <p:cond delay="0"/>
                                          </p:stCondLst>
                                        </p:cTn>
                                        <p:tgtEl>
                                          <p:spTgt spid="68"/>
                                        </p:tgtEl>
                                        <p:attrNameLst>
                                          <p:attrName>style.visibility</p:attrName>
                                        </p:attrNameLst>
                                      </p:cBhvr>
                                      <p:to>
                                        <p:strVal val="visible"/>
                                      </p:to>
                                    </p:set>
                                    <p:animEffect transition="in" filter="fade">
                                      <p:cBhvr>
                                        <p:cTn id="124" dur="500"/>
                                        <p:tgtEl>
                                          <p:spTgt spid="68"/>
                                        </p:tgtEl>
                                      </p:cBhvr>
                                    </p:animEffect>
                                  </p:childTnLst>
                                </p:cTn>
                              </p:par>
                              <p:par>
                                <p:cTn id="125" presetID="10" presetClass="entr" presetSubtype="0" fill="hold" nodeType="withEffect">
                                  <p:stCondLst>
                                    <p:cond delay="0"/>
                                  </p:stCondLst>
                                  <p:childTnLst>
                                    <p:set>
                                      <p:cBhvr>
                                        <p:cTn id="126" dur="1" fill="hold">
                                          <p:stCondLst>
                                            <p:cond delay="0"/>
                                          </p:stCondLst>
                                        </p:cTn>
                                        <p:tgtEl>
                                          <p:spTgt spid="82"/>
                                        </p:tgtEl>
                                        <p:attrNameLst>
                                          <p:attrName>style.visibility</p:attrName>
                                        </p:attrNameLst>
                                      </p:cBhvr>
                                      <p:to>
                                        <p:strVal val="visible"/>
                                      </p:to>
                                    </p:set>
                                    <p:animEffect transition="in" filter="fade">
                                      <p:cBhvr>
                                        <p:cTn id="127" dur="1000"/>
                                        <p:tgtEl>
                                          <p:spTgt spid="82"/>
                                        </p:tgtEl>
                                      </p:cBhvr>
                                    </p:animEffect>
                                  </p:childTnLst>
                                </p:cTn>
                              </p:par>
                              <p:par>
                                <p:cTn id="128" presetID="10" presetClass="entr" presetSubtype="0" fill="hold" nodeType="with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fade">
                                      <p:cBhvr>
                                        <p:cTn id="130" dur="2000"/>
                                        <p:tgtEl>
                                          <p:spTgt spid="43"/>
                                        </p:tgtEl>
                                      </p:cBhvr>
                                    </p:animEffect>
                                  </p:childTnLst>
                                </p:cTn>
                              </p:par>
                              <p:par>
                                <p:cTn id="131" presetID="10" presetClass="entr" presetSubtype="0" fill="hold" nodeType="withEffect">
                                  <p:stCondLst>
                                    <p:cond delay="0"/>
                                  </p:stCondLst>
                                  <p:childTnLst>
                                    <p:set>
                                      <p:cBhvr>
                                        <p:cTn id="132" dur="1" fill="hold">
                                          <p:stCondLst>
                                            <p:cond delay="0"/>
                                          </p:stCondLst>
                                        </p:cTn>
                                        <p:tgtEl>
                                          <p:spTgt spid="78"/>
                                        </p:tgtEl>
                                        <p:attrNameLst>
                                          <p:attrName>style.visibility</p:attrName>
                                        </p:attrNameLst>
                                      </p:cBhvr>
                                      <p:to>
                                        <p:strVal val="visible"/>
                                      </p:to>
                                    </p:set>
                                    <p:animEffect transition="in" filter="fade">
                                      <p:cBhvr>
                                        <p:cTn id="133" dur="2000"/>
                                        <p:tgtEl>
                                          <p:spTgt spid="78"/>
                                        </p:tgtEl>
                                      </p:cBhvr>
                                    </p:animEffect>
                                  </p:childTnLst>
                                </p:cTn>
                              </p:par>
                              <p:par>
                                <p:cTn id="134" presetID="10" presetClass="entr" presetSubtype="0" fill="hold" nodeType="withEffect">
                                  <p:stCondLst>
                                    <p:cond delay="0"/>
                                  </p:stCondLst>
                                  <p:childTnLst>
                                    <p:set>
                                      <p:cBhvr>
                                        <p:cTn id="135" dur="1" fill="hold">
                                          <p:stCondLst>
                                            <p:cond delay="0"/>
                                          </p:stCondLst>
                                        </p:cTn>
                                        <p:tgtEl>
                                          <p:spTgt spid="72"/>
                                        </p:tgtEl>
                                        <p:attrNameLst>
                                          <p:attrName>style.visibility</p:attrName>
                                        </p:attrNameLst>
                                      </p:cBhvr>
                                      <p:to>
                                        <p:strVal val="visible"/>
                                      </p:to>
                                    </p:set>
                                    <p:animEffect transition="in" filter="fade">
                                      <p:cBhvr>
                                        <p:cTn id="136" dur="1000"/>
                                        <p:tgtEl>
                                          <p:spTgt spid="72"/>
                                        </p:tgtEl>
                                      </p:cBhvr>
                                    </p:animEffect>
                                  </p:childTnLst>
                                </p:cTn>
                              </p:par>
                              <p:par>
                                <p:cTn id="137" presetID="10" presetClass="entr" presetSubtype="0" fill="hold" nodeType="with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fade">
                                      <p:cBhvr>
                                        <p:cTn id="139" dur="1000"/>
                                        <p:tgtEl>
                                          <p:spTgt spid="46"/>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6"/>
                                        </p:tgtEl>
                                        <p:attrNameLst>
                                          <p:attrName>style.visibility</p:attrName>
                                        </p:attrNameLst>
                                      </p:cBhvr>
                                      <p:to>
                                        <p:strVal val="visible"/>
                                      </p:to>
                                    </p:set>
                                    <p:animEffect transition="in" filter="fade">
                                      <p:cBhvr>
                                        <p:cTn id="142" dur="2000"/>
                                        <p:tgtEl>
                                          <p:spTgt spid="16"/>
                                        </p:tgtEl>
                                      </p:cBhvr>
                                    </p:animEffect>
                                  </p:childTnLst>
                                </p:cTn>
                              </p:par>
                              <p:par>
                                <p:cTn id="143" presetID="10" presetClass="entr" presetSubtype="0" fill="hold" nodeType="withEffect">
                                  <p:stCondLst>
                                    <p:cond delay="0"/>
                                  </p:stCondLst>
                                  <p:childTnLst>
                                    <p:set>
                                      <p:cBhvr>
                                        <p:cTn id="144" dur="1" fill="hold">
                                          <p:stCondLst>
                                            <p:cond delay="0"/>
                                          </p:stCondLst>
                                        </p:cTn>
                                        <p:tgtEl>
                                          <p:spTgt spid="31"/>
                                        </p:tgtEl>
                                        <p:attrNameLst>
                                          <p:attrName>style.visibility</p:attrName>
                                        </p:attrNameLst>
                                      </p:cBhvr>
                                      <p:to>
                                        <p:strVal val="visible"/>
                                      </p:to>
                                    </p:set>
                                    <p:animEffect transition="in" filter="fade">
                                      <p:cBhvr>
                                        <p:cTn id="145" dur="1000"/>
                                        <p:tgtEl>
                                          <p:spTgt spid="31"/>
                                        </p:tgtEl>
                                      </p:cBhvr>
                                    </p:animEffect>
                                  </p:childTnLst>
                                </p:cTn>
                              </p:par>
                            </p:childTnLst>
                          </p:cTn>
                        </p:par>
                        <p:par>
                          <p:cTn id="146" fill="hold" nodeType="afterGroup">
                            <p:stCondLst>
                              <p:cond delay="18300"/>
                            </p:stCondLst>
                            <p:childTnLst>
                              <p:par>
                                <p:cTn id="147" presetID="10" presetClass="entr" presetSubtype="0" fill="hold" nodeType="after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500"/>
                                        <p:tgtEl>
                                          <p:spTgt spid="32"/>
                                        </p:tgtEl>
                                      </p:cBhvr>
                                    </p:animEffect>
                                  </p:childTnLst>
                                </p:cTn>
                              </p:par>
                              <p:par>
                                <p:cTn id="150" presetID="10" presetClass="entr" presetSubtype="0" fill="hold" nodeType="withEffect">
                                  <p:stCondLst>
                                    <p:cond delay="0"/>
                                  </p:stCondLst>
                                  <p:childTnLst>
                                    <p:set>
                                      <p:cBhvr>
                                        <p:cTn id="151" dur="1" fill="hold">
                                          <p:stCondLst>
                                            <p:cond delay="0"/>
                                          </p:stCondLst>
                                        </p:cTn>
                                        <p:tgtEl>
                                          <p:spTgt spid="19"/>
                                        </p:tgtEl>
                                        <p:attrNameLst>
                                          <p:attrName>style.visibility</p:attrName>
                                        </p:attrNameLst>
                                      </p:cBhvr>
                                      <p:to>
                                        <p:strVal val="visible"/>
                                      </p:to>
                                    </p:set>
                                    <p:animEffect transition="in" filter="fade">
                                      <p:cBhvr>
                                        <p:cTn id="152" dur="1000"/>
                                        <p:tgtEl>
                                          <p:spTgt spid="19"/>
                                        </p:tgtEl>
                                      </p:cBhvr>
                                    </p:animEffect>
                                  </p:childTnLst>
                                </p:cTn>
                              </p:par>
                            </p:childTnLst>
                          </p:cTn>
                        </p:par>
                        <p:par>
                          <p:cTn id="153" fill="hold" nodeType="afterGroup">
                            <p:stCondLst>
                              <p:cond delay="19300"/>
                            </p:stCondLst>
                            <p:childTnLst>
                              <p:par>
                                <p:cTn id="154" presetID="10" presetClass="entr" presetSubtype="0" fill="hold" grpId="0" nodeType="afterEffect">
                                  <p:stCondLst>
                                    <p:cond delay="0"/>
                                  </p:stCondLst>
                                  <p:childTnLst>
                                    <p:set>
                                      <p:cBhvr>
                                        <p:cTn id="155" dur="1" fill="hold">
                                          <p:stCondLst>
                                            <p:cond delay="0"/>
                                          </p:stCondLst>
                                        </p:cTn>
                                        <p:tgtEl>
                                          <p:spTgt spid="41"/>
                                        </p:tgtEl>
                                        <p:attrNameLst>
                                          <p:attrName>style.visibility</p:attrName>
                                        </p:attrNameLst>
                                      </p:cBhvr>
                                      <p:to>
                                        <p:strVal val="visible"/>
                                      </p:to>
                                    </p:set>
                                    <p:animEffect transition="in" filter="fade">
                                      <p:cBhvr>
                                        <p:cTn id="156" dur="1000"/>
                                        <p:tgtEl>
                                          <p:spTgt spid="41"/>
                                        </p:tgtEl>
                                      </p:cBhvr>
                                    </p:animEffect>
                                  </p:childTnLst>
                                </p:cTn>
                              </p:par>
                              <p:par>
                                <p:cTn id="157" presetID="10" presetClass="entr" presetSubtype="0" fill="hold" nodeType="withEffect">
                                  <p:stCondLst>
                                    <p:cond delay="0"/>
                                  </p:stCondLst>
                                  <p:childTnLst>
                                    <p:set>
                                      <p:cBhvr>
                                        <p:cTn id="158" dur="1" fill="hold">
                                          <p:stCondLst>
                                            <p:cond delay="0"/>
                                          </p:stCondLst>
                                        </p:cTn>
                                        <p:tgtEl>
                                          <p:spTgt spid="66"/>
                                        </p:tgtEl>
                                        <p:attrNameLst>
                                          <p:attrName>style.visibility</p:attrName>
                                        </p:attrNameLst>
                                      </p:cBhvr>
                                      <p:to>
                                        <p:strVal val="visible"/>
                                      </p:to>
                                    </p:set>
                                    <p:animEffect transition="in" filter="fade">
                                      <p:cBhvr>
                                        <p:cTn id="159" dur="2000"/>
                                        <p:tgtEl>
                                          <p:spTgt spid="66"/>
                                        </p:tgtEl>
                                      </p:cBhvr>
                                    </p:animEffect>
                                  </p:childTnLst>
                                </p:cTn>
                              </p:par>
                              <p:par>
                                <p:cTn id="160" presetID="10" presetClass="entr" presetSubtype="0" fill="hold" nodeType="withEffect">
                                  <p:stCondLst>
                                    <p:cond delay="0"/>
                                  </p:stCondLst>
                                  <p:childTnLst>
                                    <p:set>
                                      <p:cBhvr>
                                        <p:cTn id="161" dur="1" fill="hold">
                                          <p:stCondLst>
                                            <p:cond delay="0"/>
                                          </p:stCondLst>
                                        </p:cTn>
                                        <p:tgtEl>
                                          <p:spTgt spid="75"/>
                                        </p:tgtEl>
                                        <p:attrNameLst>
                                          <p:attrName>style.visibility</p:attrName>
                                        </p:attrNameLst>
                                      </p:cBhvr>
                                      <p:to>
                                        <p:strVal val="visible"/>
                                      </p:to>
                                    </p:set>
                                    <p:animEffect transition="in" filter="fade">
                                      <p:cBhvr>
                                        <p:cTn id="162" dur="10"/>
                                        <p:tgtEl>
                                          <p:spTgt spid="75"/>
                                        </p:tgtEl>
                                      </p:cBhvr>
                                    </p:animEffect>
                                  </p:childTnLst>
                                </p:cTn>
                              </p:par>
                              <p:par>
                                <p:cTn id="163" presetID="10" presetClass="entr" presetSubtype="0" fill="hold" nodeType="withEffect">
                                  <p:stCondLst>
                                    <p:cond delay="0"/>
                                  </p:stCondLst>
                                  <p:childTnLst>
                                    <p:set>
                                      <p:cBhvr>
                                        <p:cTn id="164" dur="1" fill="hold">
                                          <p:stCondLst>
                                            <p:cond delay="0"/>
                                          </p:stCondLst>
                                        </p:cTn>
                                        <p:tgtEl>
                                          <p:spTgt spid="62"/>
                                        </p:tgtEl>
                                        <p:attrNameLst>
                                          <p:attrName>style.visibility</p:attrName>
                                        </p:attrNameLst>
                                      </p:cBhvr>
                                      <p:to>
                                        <p:strVal val="visible"/>
                                      </p:to>
                                    </p:set>
                                    <p:animEffect transition="in" filter="fade">
                                      <p:cBhvr>
                                        <p:cTn id="165" dur="1000"/>
                                        <p:tgtEl>
                                          <p:spTgt spid="62"/>
                                        </p:tgtEl>
                                      </p:cBhvr>
                                    </p:animEffect>
                                  </p:childTnLst>
                                </p:cTn>
                              </p:par>
                              <p:par>
                                <p:cTn id="166" presetID="10" presetClass="entr" presetSubtype="0" fill="hold" nodeType="withEffect">
                                  <p:stCondLst>
                                    <p:cond delay="0"/>
                                  </p:stCondLst>
                                  <p:childTnLst>
                                    <p:set>
                                      <p:cBhvr>
                                        <p:cTn id="167" dur="1" fill="hold">
                                          <p:stCondLst>
                                            <p:cond delay="0"/>
                                          </p:stCondLst>
                                        </p:cTn>
                                        <p:tgtEl>
                                          <p:spTgt spid="44"/>
                                        </p:tgtEl>
                                        <p:attrNameLst>
                                          <p:attrName>style.visibility</p:attrName>
                                        </p:attrNameLst>
                                      </p:cBhvr>
                                      <p:to>
                                        <p:strVal val="visible"/>
                                      </p:to>
                                    </p:set>
                                    <p:animEffect transition="in" filter="fade">
                                      <p:cBhvr>
                                        <p:cTn id="168" dur="500"/>
                                        <p:tgtEl>
                                          <p:spTgt spid="44"/>
                                        </p:tgtEl>
                                      </p:cBhvr>
                                    </p:animEffect>
                                  </p:childTnLst>
                                </p:cTn>
                              </p:par>
                            </p:childTnLst>
                          </p:cTn>
                        </p:par>
                        <p:par>
                          <p:cTn id="169" fill="hold" nodeType="afterGroup">
                            <p:stCondLst>
                              <p:cond delay="21300"/>
                            </p:stCondLst>
                            <p:childTnLst>
                              <p:par>
                                <p:cTn id="170" presetID="10" presetClass="entr" presetSubtype="0" fill="hold" nodeType="afterEffect">
                                  <p:stCondLst>
                                    <p:cond delay="0"/>
                                  </p:stCondLst>
                                  <p:childTnLst>
                                    <p:set>
                                      <p:cBhvr>
                                        <p:cTn id="171" dur="1" fill="hold">
                                          <p:stCondLst>
                                            <p:cond delay="0"/>
                                          </p:stCondLst>
                                        </p:cTn>
                                        <p:tgtEl>
                                          <p:spTgt spid="59"/>
                                        </p:tgtEl>
                                        <p:attrNameLst>
                                          <p:attrName>style.visibility</p:attrName>
                                        </p:attrNameLst>
                                      </p:cBhvr>
                                      <p:to>
                                        <p:strVal val="visible"/>
                                      </p:to>
                                    </p:set>
                                    <p:animEffect transition="in" filter="fade">
                                      <p:cBhvr>
                                        <p:cTn id="172" dur="500"/>
                                        <p:tgtEl>
                                          <p:spTgt spid="59"/>
                                        </p:tgtEl>
                                      </p:cBhvr>
                                    </p:animEffect>
                                  </p:childTnLst>
                                </p:cTn>
                              </p:par>
                            </p:childTnLst>
                          </p:cTn>
                        </p:par>
                        <p:par>
                          <p:cTn id="173" fill="hold" nodeType="afterGroup">
                            <p:stCondLst>
                              <p:cond delay="21800"/>
                            </p:stCondLst>
                            <p:childTnLst>
                              <p:par>
                                <p:cTn id="174" presetID="10" presetClass="entr" presetSubtype="0" fill="hold" grpId="0" nodeType="afterEffect">
                                  <p:stCondLst>
                                    <p:cond delay="0"/>
                                  </p:stCondLst>
                                  <p:childTnLst>
                                    <p:set>
                                      <p:cBhvr>
                                        <p:cTn id="175" dur="1" fill="hold">
                                          <p:stCondLst>
                                            <p:cond delay="0"/>
                                          </p:stCondLst>
                                        </p:cTn>
                                        <p:tgtEl>
                                          <p:spTgt spid="35"/>
                                        </p:tgtEl>
                                        <p:attrNameLst>
                                          <p:attrName>style.visibility</p:attrName>
                                        </p:attrNameLst>
                                      </p:cBhvr>
                                      <p:to>
                                        <p:strVal val="visible"/>
                                      </p:to>
                                    </p:set>
                                    <p:animEffect transition="in" filter="fade">
                                      <p:cBhvr>
                                        <p:cTn id="176" dur="2000"/>
                                        <p:tgtEl>
                                          <p:spTgt spid="35"/>
                                        </p:tgtEl>
                                      </p:cBhvr>
                                    </p:animEffect>
                                  </p:childTnLst>
                                </p:cTn>
                              </p:par>
                              <p:par>
                                <p:cTn id="177" presetID="10" presetClass="entr" presetSubtype="0" fill="hold" nodeType="withEffect">
                                  <p:stCondLst>
                                    <p:cond delay="0"/>
                                  </p:stCondLst>
                                  <p:childTnLst>
                                    <p:set>
                                      <p:cBhvr>
                                        <p:cTn id="178" dur="1" fill="hold">
                                          <p:stCondLst>
                                            <p:cond delay="0"/>
                                          </p:stCondLst>
                                        </p:cTn>
                                        <p:tgtEl>
                                          <p:spTgt spid="65"/>
                                        </p:tgtEl>
                                        <p:attrNameLst>
                                          <p:attrName>style.visibility</p:attrName>
                                        </p:attrNameLst>
                                      </p:cBhvr>
                                      <p:to>
                                        <p:strVal val="visible"/>
                                      </p:to>
                                    </p:set>
                                    <p:animEffect transition="in" filter="fade">
                                      <p:cBhvr>
                                        <p:cTn id="179" dur="2000"/>
                                        <p:tgtEl>
                                          <p:spTgt spid="65"/>
                                        </p:tgtEl>
                                      </p:cBhvr>
                                    </p:animEffect>
                                  </p:childTnLst>
                                </p:cTn>
                              </p:par>
                              <p:par>
                                <p:cTn id="180" presetID="10" presetClass="entr" presetSubtype="0" fill="hold" nodeType="withEffect">
                                  <p:stCondLst>
                                    <p:cond delay="0"/>
                                  </p:stCondLst>
                                  <p:childTnLst>
                                    <p:set>
                                      <p:cBhvr>
                                        <p:cTn id="181" dur="1" fill="hold">
                                          <p:stCondLst>
                                            <p:cond delay="0"/>
                                          </p:stCondLst>
                                        </p:cTn>
                                        <p:tgtEl>
                                          <p:spTgt spid="67"/>
                                        </p:tgtEl>
                                        <p:attrNameLst>
                                          <p:attrName>style.visibility</p:attrName>
                                        </p:attrNameLst>
                                      </p:cBhvr>
                                      <p:to>
                                        <p:strVal val="visible"/>
                                      </p:to>
                                    </p:set>
                                    <p:animEffect transition="in" filter="fade">
                                      <p:cBhvr>
                                        <p:cTn id="182" dur="500"/>
                                        <p:tgtEl>
                                          <p:spTgt spid="67"/>
                                        </p:tgtEl>
                                      </p:cBhvr>
                                    </p:animEffect>
                                  </p:childTnLst>
                                </p:cTn>
                              </p:par>
                              <p:par>
                                <p:cTn id="183" presetID="10" presetClass="entr" presetSubtype="0" fill="hold" nodeType="withEffect">
                                  <p:stCondLst>
                                    <p:cond delay="0"/>
                                  </p:stCondLst>
                                  <p:childTnLst>
                                    <p:set>
                                      <p:cBhvr>
                                        <p:cTn id="184" dur="1" fill="hold">
                                          <p:stCondLst>
                                            <p:cond delay="0"/>
                                          </p:stCondLst>
                                        </p:cTn>
                                        <p:tgtEl>
                                          <p:spTgt spid="70"/>
                                        </p:tgtEl>
                                        <p:attrNameLst>
                                          <p:attrName>style.visibility</p:attrName>
                                        </p:attrNameLst>
                                      </p:cBhvr>
                                      <p:to>
                                        <p:strVal val="visible"/>
                                      </p:to>
                                    </p:set>
                                    <p:animEffect transition="in" filter="fade">
                                      <p:cBhvr>
                                        <p:cTn id="185" dur="500"/>
                                        <p:tgtEl>
                                          <p:spTgt spid="70"/>
                                        </p:tgtEl>
                                      </p:cBhvr>
                                    </p:animEffect>
                                  </p:childTnLst>
                                </p:cTn>
                              </p:par>
                              <p:par>
                                <p:cTn id="186" presetID="10" presetClass="entr" presetSubtype="0" fill="hold" nodeType="withEffect">
                                  <p:stCondLst>
                                    <p:cond delay="0"/>
                                  </p:stCondLst>
                                  <p:childTnLst>
                                    <p:set>
                                      <p:cBhvr>
                                        <p:cTn id="187" dur="1" fill="hold">
                                          <p:stCondLst>
                                            <p:cond delay="0"/>
                                          </p:stCondLst>
                                        </p:cTn>
                                        <p:tgtEl>
                                          <p:spTgt spid="60"/>
                                        </p:tgtEl>
                                        <p:attrNameLst>
                                          <p:attrName>style.visibility</p:attrName>
                                        </p:attrNameLst>
                                      </p:cBhvr>
                                      <p:to>
                                        <p:strVal val="visible"/>
                                      </p:to>
                                    </p:set>
                                    <p:animEffect transition="in" filter="fade">
                                      <p:cBhvr>
                                        <p:cTn id="188" dur="500"/>
                                        <p:tgtEl>
                                          <p:spTgt spid="60"/>
                                        </p:tgtEl>
                                      </p:cBhvr>
                                    </p:animEffect>
                                  </p:childTnLst>
                                </p:cTn>
                              </p:par>
                              <p:par>
                                <p:cTn id="189" presetID="10" presetClass="entr" presetSubtype="0" fill="hold" nodeType="withEffect">
                                  <p:stCondLst>
                                    <p:cond delay="0"/>
                                  </p:stCondLst>
                                  <p:childTnLst>
                                    <p:set>
                                      <p:cBhvr>
                                        <p:cTn id="190" dur="1" fill="hold">
                                          <p:stCondLst>
                                            <p:cond delay="0"/>
                                          </p:stCondLst>
                                        </p:cTn>
                                        <p:tgtEl>
                                          <p:spTgt spid="54"/>
                                        </p:tgtEl>
                                        <p:attrNameLst>
                                          <p:attrName>style.visibility</p:attrName>
                                        </p:attrNameLst>
                                      </p:cBhvr>
                                      <p:to>
                                        <p:strVal val="visible"/>
                                      </p:to>
                                    </p:set>
                                    <p:animEffect transition="in" filter="fade">
                                      <p:cBhvr>
                                        <p:cTn id="191" dur="1000"/>
                                        <p:tgtEl>
                                          <p:spTgt spid="54"/>
                                        </p:tgtEl>
                                      </p:cBhvr>
                                    </p:animEffect>
                                  </p:childTnLst>
                                </p:cTn>
                              </p:par>
                            </p:childTnLst>
                          </p:cTn>
                        </p:par>
                        <p:par>
                          <p:cTn id="192" fill="hold" nodeType="afterGroup">
                            <p:stCondLst>
                              <p:cond delay="23800"/>
                            </p:stCondLst>
                            <p:childTnLst>
                              <p:par>
                                <p:cTn id="193" presetID="10" presetClass="entr" presetSubtype="0" fill="hold" nodeType="afterEffect">
                                  <p:stCondLst>
                                    <p:cond delay="0"/>
                                  </p:stCondLst>
                                  <p:childTnLst>
                                    <p:set>
                                      <p:cBhvr>
                                        <p:cTn id="194" dur="1" fill="hold">
                                          <p:stCondLst>
                                            <p:cond delay="0"/>
                                          </p:stCondLst>
                                        </p:cTn>
                                        <p:tgtEl>
                                          <p:spTgt spid="56"/>
                                        </p:tgtEl>
                                        <p:attrNameLst>
                                          <p:attrName>style.visibility</p:attrName>
                                        </p:attrNameLst>
                                      </p:cBhvr>
                                      <p:to>
                                        <p:strVal val="visible"/>
                                      </p:to>
                                    </p:set>
                                    <p:animEffect transition="in" filter="fade">
                                      <p:cBhvr>
                                        <p:cTn id="195" dur="500"/>
                                        <p:tgtEl>
                                          <p:spTgt spid="56"/>
                                        </p:tgtEl>
                                      </p:cBhvr>
                                    </p:animEffect>
                                  </p:childTnLst>
                                </p:cTn>
                              </p:par>
                            </p:childTnLst>
                          </p:cTn>
                        </p:par>
                        <p:par>
                          <p:cTn id="196" fill="hold" nodeType="afterGroup">
                            <p:stCondLst>
                              <p:cond delay="24300"/>
                            </p:stCondLst>
                            <p:childTnLst>
                              <p:par>
                                <p:cTn id="197" presetID="10" presetClass="entr" presetSubtype="0" fill="hold" grpId="0" nodeType="afterEffect">
                                  <p:stCondLst>
                                    <p:cond delay="0"/>
                                  </p:stCondLst>
                                  <p:childTnLst>
                                    <p:set>
                                      <p:cBhvr>
                                        <p:cTn id="198" dur="1" fill="hold">
                                          <p:stCondLst>
                                            <p:cond delay="0"/>
                                          </p:stCondLst>
                                        </p:cTn>
                                        <p:tgtEl>
                                          <p:spTgt spid="17"/>
                                        </p:tgtEl>
                                        <p:attrNameLst>
                                          <p:attrName>style.visibility</p:attrName>
                                        </p:attrNameLst>
                                      </p:cBhvr>
                                      <p:to>
                                        <p:strVal val="visible"/>
                                      </p:to>
                                    </p:set>
                                    <p:animEffect transition="in" filter="fade">
                                      <p:cBhvr>
                                        <p:cTn id="199" dur="500"/>
                                        <p:tgtEl>
                                          <p:spTgt spid="17"/>
                                        </p:tgtEl>
                                      </p:cBhvr>
                                    </p:animEffect>
                                  </p:childTnLst>
                                </p:cTn>
                              </p:par>
                              <p:par>
                                <p:cTn id="200" presetID="10" presetClass="entr" presetSubtype="0" fill="hold" nodeType="withEffect">
                                  <p:stCondLst>
                                    <p:cond delay="0"/>
                                  </p:stCondLst>
                                  <p:childTnLst>
                                    <p:set>
                                      <p:cBhvr>
                                        <p:cTn id="201" dur="1" fill="hold">
                                          <p:stCondLst>
                                            <p:cond delay="0"/>
                                          </p:stCondLst>
                                        </p:cTn>
                                        <p:tgtEl>
                                          <p:spTgt spid="76"/>
                                        </p:tgtEl>
                                        <p:attrNameLst>
                                          <p:attrName>style.visibility</p:attrName>
                                        </p:attrNameLst>
                                      </p:cBhvr>
                                      <p:to>
                                        <p:strVal val="visible"/>
                                      </p:to>
                                    </p:set>
                                    <p:animEffect transition="in" filter="fade">
                                      <p:cBhvr>
                                        <p:cTn id="202" dur="500"/>
                                        <p:tgtEl>
                                          <p:spTgt spid="76"/>
                                        </p:tgtEl>
                                      </p:cBhvr>
                                    </p:animEffect>
                                  </p:childTnLst>
                                </p:cTn>
                              </p:par>
                              <p:par>
                                <p:cTn id="203" presetID="10" presetClass="entr" presetSubtype="0" fill="hold" nodeType="withEffect">
                                  <p:stCondLst>
                                    <p:cond delay="0"/>
                                  </p:stCondLst>
                                  <p:childTnLst>
                                    <p:set>
                                      <p:cBhvr>
                                        <p:cTn id="204" dur="1" fill="hold">
                                          <p:stCondLst>
                                            <p:cond delay="0"/>
                                          </p:stCondLst>
                                        </p:cTn>
                                        <p:tgtEl>
                                          <p:spTgt spid="30"/>
                                        </p:tgtEl>
                                        <p:attrNameLst>
                                          <p:attrName>style.visibility</p:attrName>
                                        </p:attrNameLst>
                                      </p:cBhvr>
                                      <p:to>
                                        <p:strVal val="visible"/>
                                      </p:to>
                                    </p:set>
                                    <p:animEffect transition="in" filter="fade">
                                      <p:cBhvr>
                                        <p:cTn id="205" dur="2000"/>
                                        <p:tgtEl>
                                          <p:spTgt spid="30"/>
                                        </p:tgtEl>
                                      </p:cBhvr>
                                    </p:animEffect>
                                  </p:childTnLst>
                                </p:cTn>
                              </p:par>
                              <p:par>
                                <p:cTn id="206" presetID="10" presetClass="entr" presetSubtype="0" fill="hold" nodeType="withEffect">
                                  <p:stCondLst>
                                    <p:cond delay="0"/>
                                  </p:stCondLst>
                                  <p:childTnLst>
                                    <p:set>
                                      <p:cBhvr>
                                        <p:cTn id="207" dur="1" fill="hold">
                                          <p:stCondLst>
                                            <p:cond delay="0"/>
                                          </p:stCondLst>
                                        </p:cTn>
                                        <p:tgtEl>
                                          <p:spTgt spid="61"/>
                                        </p:tgtEl>
                                        <p:attrNameLst>
                                          <p:attrName>style.visibility</p:attrName>
                                        </p:attrNameLst>
                                      </p:cBhvr>
                                      <p:to>
                                        <p:strVal val="visible"/>
                                      </p:to>
                                    </p:set>
                                    <p:animEffect transition="in" filter="fade">
                                      <p:cBhvr>
                                        <p:cTn id="208" dur="2000"/>
                                        <p:tgtEl>
                                          <p:spTgt spid="61"/>
                                        </p:tgtEl>
                                      </p:cBhvr>
                                    </p:animEffect>
                                  </p:childTnLst>
                                </p:cTn>
                              </p:par>
                              <p:par>
                                <p:cTn id="209" presetID="10" presetClass="entr" presetSubtype="0" fill="hold" nodeType="withEffect">
                                  <p:stCondLst>
                                    <p:cond delay="0"/>
                                  </p:stCondLst>
                                  <p:childTnLst>
                                    <p:set>
                                      <p:cBhvr>
                                        <p:cTn id="210" dur="1" fill="hold">
                                          <p:stCondLst>
                                            <p:cond delay="0"/>
                                          </p:stCondLst>
                                        </p:cTn>
                                        <p:tgtEl>
                                          <p:spTgt spid="26"/>
                                        </p:tgtEl>
                                        <p:attrNameLst>
                                          <p:attrName>style.visibility</p:attrName>
                                        </p:attrNameLst>
                                      </p:cBhvr>
                                      <p:to>
                                        <p:strVal val="visible"/>
                                      </p:to>
                                    </p:set>
                                    <p:animEffect transition="in" filter="fade">
                                      <p:cBhvr>
                                        <p:cTn id="211" dur="1000"/>
                                        <p:tgtEl>
                                          <p:spTgt spid="26"/>
                                        </p:tgtEl>
                                      </p:cBhvr>
                                    </p:animEffect>
                                  </p:childTnLst>
                                </p:cTn>
                              </p:par>
                            </p:childTnLst>
                          </p:cTn>
                        </p:par>
                        <p:par>
                          <p:cTn id="212" fill="hold" nodeType="afterGroup">
                            <p:stCondLst>
                              <p:cond delay="26300"/>
                            </p:stCondLst>
                            <p:childTnLst>
                              <p:par>
                                <p:cTn id="213" presetID="10" presetClass="entr" presetSubtype="0" fill="hold" nodeType="afterEffect">
                                  <p:stCondLst>
                                    <p:cond delay="0"/>
                                  </p:stCondLst>
                                  <p:childTnLst>
                                    <p:set>
                                      <p:cBhvr>
                                        <p:cTn id="214" dur="1" fill="hold">
                                          <p:stCondLst>
                                            <p:cond delay="0"/>
                                          </p:stCondLst>
                                        </p:cTn>
                                        <p:tgtEl>
                                          <p:spTgt spid="20"/>
                                        </p:tgtEl>
                                        <p:attrNameLst>
                                          <p:attrName>style.visibility</p:attrName>
                                        </p:attrNameLst>
                                      </p:cBhvr>
                                      <p:to>
                                        <p:strVal val="visible"/>
                                      </p:to>
                                    </p:set>
                                    <p:animEffect transition="in" filter="fade">
                                      <p:cBhvr>
                                        <p:cTn id="215" dur="500"/>
                                        <p:tgtEl>
                                          <p:spTgt spid="20"/>
                                        </p:tgtEl>
                                      </p:cBhvr>
                                    </p:animEffect>
                                  </p:childTnLst>
                                </p:cTn>
                              </p:par>
                              <p:par>
                                <p:cTn id="216" presetID="10" presetClass="entr" presetSubtype="0" fill="hold" nodeType="withEffect">
                                  <p:stCondLst>
                                    <p:cond delay="0"/>
                                  </p:stCondLst>
                                  <p:childTnLst>
                                    <p:set>
                                      <p:cBhvr>
                                        <p:cTn id="217" dur="1" fill="hold">
                                          <p:stCondLst>
                                            <p:cond delay="0"/>
                                          </p:stCondLst>
                                        </p:cTn>
                                        <p:tgtEl>
                                          <p:spTgt spid="77"/>
                                        </p:tgtEl>
                                        <p:attrNameLst>
                                          <p:attrName>style.visibility</p:attrName>
                                        </p:attrNameLst>
                                      </p:cBhvr>
                                      <p:to>
                                        <p:strVal val="visible"/>
                                      </p:to>
                                    </p:set>
                                    <p:animEffect transition="in" filter="fade">
                                      <p:cBhvr>
                                        <p:cTn id="218" dur="500"/>
                                        <p:tgtEl>
                                          <p:spTgt spid="77"/>
                                        </p:tgtEl>
                                      </p:cBhvr>
                                    </p:animEffect>
                                  </p:childTnLst>
                                </p:cTn>
                              </p:par>
                              <p:par>
                                <p:cTn id="219" presetID="10" presetClass="entr" presetSubtype="0" fill="hold" nodeType="withEffect">
                                  <p:stCondLst>
                                    <p:cond delay="0"/>
                                  </p:stCondLst>
                                  <p:childTnLst>
                                    <p:set>
                                      <p:cBhvr>
                                        <p:cTn id="220" dur="1" fill="hold">
                                          <p:stCondLst>
                                            <p:cond delay="0"/>
                                          </p:stCondLst>
                                        </p:cTn>
                                        <p:tgtEl>
                                          <p:spTgt spid="42"/>
                                        </p:tgtEl>
                                        <p:attrNameLst>
                                          <p:attrName>style.visibility</p:attrName>
                                        </p:attrNameLst>
                                      </p:cBhvr>
                                      <p:to>
                                        <p:strVal val="visible"/>
                                      </p:to>
                                    </p:set>
                                    <p:animEffect transition="in" filter="fade">
                                      <p:cBhvr>
                                        <p:cTn id="221" dur="500"/>
                                        <p:tgtEl>
                                          <p:spTgt spid="42"/>
                                        </p:tgtEl>
                                      </p:cBhvr>
                                    </p:animEffect>
                                  </p:childTnLst>
                                </p:cTn>
                              </p:par>
                              <p:par>
                                <p:cTn id="222" presetID="10" presetClass="entr" presetSubtype="0" fill="hold" nodeType="withEffect">
                                  <p:stCondLst>
                                    <p:cond delay="0"/>
                                  </p:stCondLst>
                                  <p:childTnLst>
                                    <p:set>
                                      <p:cBhvr>
                                        <p:cTn id="223" dur="1" fill="hold">
                                          <p:stCondLst>
                                            <p:cond delay="0"/>
                                          </p:stCondLst>
                                        </p:cTn>
                                        <p:tgtEl>
                                          <p:spTgt spid="138"/>
                                        </p:tgtEl>
                                        <p:attrNameLst>
                                          <p:attrName>style.visibility</p:attrName>
                                        </p:attrNameLst>
                                      </p:cBhvr>
                                      <p:to>
                                        <p:strVal val="visible"/>
                                      </p:to>
                                    </p:set>
                                    <p:animEffect transition="in" filter="fade">
                                      <p:cBhvr>
                                        <p:cTn id="224" dur="2000"/>
                                        <p:tgtEl>
                                          <p:spTgt spid="138"/>
                                        </p:tgtEl>
                                      </p:cBhvr>
                                    </p:animEffect>
                                  </p:childTnLst>
                                </p:cTn>
                              </p:par>
                            </p:childTnLst>
                          </p:cTn>
                        </p:par>
                        <p:par>
                          <p:cTn id="225" fill="hold" nodeType="afterGroup">
                            <p:stCondLst>
                              <p:cond delay="28300"/>
                            </p:stCondLst>
                            <p:childTnLst>
                              <p:par>
                                <p:cTn id="226" presetID="10" presetClass="entr" presetSubtype="0" fill="hold" nodeType="afterEffect">
                                  <p:stCondLst>
                                    <p:cond delay="0"/>
                                  </p:stCondLst>
                                  <p:childTnLst>
                                    <p:set>
                                      <p:cBhvr>
                                        <p:cTn id="227" dur="1" fill="hold">
                                          <p:stCondLst>
                                            <p:cond delay="0"/>
                                          </p:stCondLst>
                                        </p:cTn>
                                        <p:tgtEl>
                                          <p:spTgt spid="58"/>
                                        </p:tgtEl>
                                        <p:attrNameLst>
                                          <p:attrName>style.visibility</p:attrName>
                                        </p:attrNameLst>
                                      </p:cBhvr>
                                      <p:to>
                                        <p:strVal val="visible"/>
                                      </p:to>
                                    </p:set>
                                    <p:animEffect transition="in" filter="fade">
                                      <p:cBhvr>
                                        <p:cTn id="228" dur="500"/>
                                        <p:tgtEl>
                                          <p:spTgt spid="58"/>
                                        </p:tgtEl>
                                      </p:cBhvr>
                                    </p:animEffect>
                                  </p:childTnLst>
                                </p:cTn>
                              </p:par>
                              <p:par>
                                <p:cTn id="229" presetID="10" presetClass="entr" presetSubtype="0" fill="hold" nodeType="withEffect">
                                  <p:stCondLst>
                                    <p:cond delay="0"/>
                                  </p:stCondLst>
                                  <p:childTnLst>
                                    <p:set>
                                      <p:cBhvr>
                                        <p:cTn id="230" dur="1" fill="hold">
                                          <p:stCondLst>
                                            <p:cond delay="0"/>
                                          </p:stCondLst>
                                        </p:cTn>
                                        <p:tgtEl>
                                          <p:spTgt spid="84"/>
                                        </p:tgtEl>
                                        <p:attrNameLst>
                                          <p:attrName>style.visibility</p:attrName>
                                        </p:attrNameLst>
                                      </p:cBhvr>
                                      <p:to>
                                        <p:strVal val="visible"/>
                                      </p:to>
                                    </p:set>
                                    <p:animEffect transition="in" filter="fade">
                                      <p:cBhvr>
                                        <p:cTn id="231" dur="2000"/>
                                        <p:tgtEl>
                                          <p:spTgt spid="84"/>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45"/>
                                        </p:tgtEl>
                                        <p:attrNameLst>
                                          <p:attrName>style.visibility</p:attrName>
                                        </p:attrNameLst>
                                      </p:cBhvr>
                                      <p:to>
                                        <p:strVal val="visible"/>
                                      </p:to>
                                    </p:set>
                                    <p:animEffect transition="in" filter="fade">
                                      <p:cBhvr>
                                        <p:cTn id="234" dur="2000"/>
                                        <p:tgtEl>
                                          <p:spTgt spid="45"/>
                                        </p:tgtEl>
                                      </p:cBhvr>
                                    </p:animEffect>
                                  </p:childTnLst>
                                </p:cTn>
                              </p:par>
                              <p:par>
                                <p:cTn id="235" presetID="10" presetClass="entr" presetSubtype="0" fill="hold" nodeType="withEffect">
                                  <p:stCondLst>
                                    <p:cond delay="0"/>
                                  </p:stCondLst>
                                  <p:childTnLst>
                                    <p:set>
                                      <p:cBhvr>
                                        <p:cTn id="236" dur="1" fill="hold">
                                          <p:stCondLst>
                                            <p:cond delay="0"/>
                                          </p:stCondLst>
                                        </p:cTn>
                                        <p:tgtEl>
                                          <p:spTgt spid="51"/>
                                        </p:tgtEl>
                                        <p:attrNameLst>
                                          <p:attrName>style.visibility</p:attrName>
                                        </p:attrNameLst>
                                      </p:cBhvr>
                                      <p:to>
                                        <p:strVal val="visible"/>
                                      </p:to>
                                    </p:set>
                                    <p:animEffect transition="in" filter="fade">
                                      <p:cBhvr>
                                        <p:cTn id="237" dur="1000"/>
                                        <p:tgtEl>
                                          <p:spTgt spid="51"/>
                                        </p:tgtEl>
                                      </p:cBhvr>
                                    </p:animEffect>
                                  </p:childTnLst>
                                </p:cTn>
                              </p:par>
                              <p:par>
                                <p:cTn id="238" presetID="10" presetClass="entr" presetSubtype="0" fill="hold" nodeType="withEffect">
                                  <p:stCondLst>
                                    <p:cond delay="0"/>
                                  </p:stCondLst>
                                  <p:childTnLst>
                                    <p:set>
                                      <p:cBhvr>
                                        <p:cTn id="239" dur="1" fill="hold">
                                          <p:stCondLst>
                                            <p:cond delay="0"/>
                                          </p:stCondLst>
                                        </p:cTn>
                                        <p:tgtEl>
                                          <p:spTgt spid="49"/>
                                        </p:tgtEl>
                                        <p:attrNameLst>
                                          <p:attrName>style.visibility</p:attrName>
                                        </p:attrNameLst>
                                      </p:cBhvr>
                                      <p:to>
                                        <p:strVal val="visible"/>
                                      </p:to>
                                    </p:set>
                                    <p:animEffect transition="in" filter="fade">
                                      <p:cBhvr>
                                        <p:cTn id="240" dur="2000"/>
                                        <p:tgtEl>
                                          <p:spTgt spid="49"/>
                                        </p:tgtEl>
                                      </p:cBhvr>
                                    </p:animEffect>
                                  </p:childTnLst>
                                </p:cTn>
                              </p:par>
                            </p:childTnLst>
                          </p:cTn>
                        </p:par>
                        <p:par>
                          <p:cTn id="241" fill="hold" nodeType="afterGroup">
                            <p:stCondLst>
                              <p:cond delay="30300"/>
                            </p:stCondLst>
                            <p:childTnLst>
                              <p:par>
                                <p:cTn id="242" presetID="10" presetClass="entr" presetSubtype="0" fill="hold" nodeType="afterEffect">
                                  <p:stCondLst>
                                    <p:cond delay="0"/>
                                  </p:stCondLst>
                                  <p:childTnLst>
                                    <p:set>
                                      <p:cBhvr>
                                        <p:cTn id="243" dur="1" fill="hold">
                                          <p:stCondLst>
                                            <p:cond delay="0"/>
                                          </p:stCondLst>
                                        </p:cTn>
                                        <p:tgtEl>
                                          <p:spTgt spid="64"/>
                                        </p:tgtEl>
                                        <p:attrNameLst>
                                          <p:attrName>style.visibility</p:attrName>
                                        </p:attrNameLst>
                                      </p:cBhvr>
                                      <p:to>
                                        <p:strVal val="visible"/>
                                      </p:to>
                                    </p:set>
                                    <p:animEffect transition="in" filter="fade">
                                      <p:cBhvr>
                                        <p:cTn id="244" dur="1000"/>
                                        <p:tgtEl>
                                          <p:spTgt spid="64"/>
                                        </p:tgtEl>
                                      </p:cBhvr>
                                    </p:animEffect>
                                  </p:childTnLst>
                                </p:cTn>
                              </p:par>
                            </p:childTnLst>
                          </p:cTn>
                        </p:par>
                        <p:par>
                          <p:cTn id="245" fill="hold" nodeType="afterGroup">
                            <p:stCondLst>
                              <p:cond delay="31300"/>
                            </p:stCondLst>
                            <p:childTnLst>
                              <p:par>
                                <p:cTn id="246" presetID="10" presetClass="entr" presetSubtype="0" fill="hold" nodeType="afterEffect">
                                  <p:stCondLst>
                                    <p:cond delay="0"/>
                                  </p:stCondLst>
                                  <p:childTnLst>
                                    <p:set>
                                      <p:cBhvr>
                                        <p:cTn id="247" dur="1" fill="hold">
                                          <p:stCondLst>
                                            <p:cond delay="0"/>
                                          </p:stCondLst>
                                        </p:cTn>
                                        <p:tgtEl>
                                          <p:spTgt spid="48"/>
                                        </p:tgtEl>
                                        <p:attrNameLst>
                                          <p:attrName>style.visibility</p:attrName>
                                        </p:attrNameLst>
                                      </p:cBhvr>
                                      <p:to>
                                        <p:strVal val="visible"/>
                                      </p:to>
                                    </p:set>
                                    <p:animEffect transition="in" filter="fade">
                                      <p:cBhvr>
                                        <p:cTn id="248" dur="1000"/>
                                        <p:tgtEl>
                                          <p:spTgt spid="48"/>
                                        </p:tgtEl>
                                      </p:cBhvr>
                                    </p:animEffect>
                                  </p:childTnLst>
                                </p:cTn>
                              </p:par>
                              <p:par>
                                <p:cTn id="249" presetID="10" presetClass="entr" presetSubtype="0" fill="hold" nodeType="withEffect">
                                  <p:stCondLst>
                                    <p:cond delay="0"/>
                                  </p:stCondLst>
                                  <p:childTnLst>
                                    <p:set>
                                      <p:cBhvr>
                                        <p:cTn id="250" dur="1" fill="hold">
                                          <p:stCondLst>
                                            <p:cond delay="0"/>
                                          </p:stCondLst>
                                        </p:cTn>
                                        <p:tgtEl>
                                          <p:spTgt spid="18"/>
                                        </p:tgtEl>
                                        <p:attrNameLst>
                                          <p:attrName>style.visibility</p:attrName>
                                        </p:attrNameLst>
                                      </p:cBhvr>
                                      <p:to>
                                        <p:strVal val="visible"/>
                                      </p:to>
                                    </p:set>
                                    <p:animEffect transition="in" filter="fade">
                                      <p:cBhvr>
                                        <p:cTn id="251" dur="2000"/>
                                        <p:tgtEl>
                                          <p:spTgt spid="18"/>
                                        </p:tgtEl>
                                      </p:cBhvr>
                                    </p:animEffect>
                                  </p:childTnLst>
                                </p:cTn>
                              </p:par>
                              <p:par>
                                <p:cTn id="252" presetID="10" presetClass="entr" presetSubtype="0" fill="hold" nodeType="withEffect">
                                  <p:stCondLst>
                                    <p:cond delay="0"/>
                                  </p:stCondLst>
                                  <p:childTnLst>
                                    <p:set>
                                      <p:cBhvr>
                                        <p:cTn id="253" dur="1" fill="hold">
                                          <p:stCondLst>
                                            <p:cond delay="0"/>
                                          </p:stCondLst>
                                        </p:cTn>
                                        <p:tgtEl>
                                          <p:spTgt spid="25"/>
                                        </p:tgtEl>
                                        <p:attrNameLst>
                                          <p:attrName>style.visibility</p:attrName>
                                        </p:attrNameLst>
                                      </p:cBhvr>
                                      <p:to>
                                        <p:strVal val="visible"/>
                                      </p:to>
                                    </p:set>
                                    <p:animEffect transition="in" filter="fade">
                                      <p:cBhvr>
                                        <p:cTn id="254" dur="2000"/>
                                        <p:tgtEl>
                                          <p:spTgt spid="25"/>
                                        </p:tgtEl>
                                      </p:cBhvr>
                                    </p:animEffect>
                                  </p:childTnLst>
                                </p:cTn>
                              </p:par>
                              <p:par>
                                <p:cTn id="255" presetID="10" presetClass="entr" presetSubtype="0" fill="hold" nodeType="withEffect">
                                  <p:stCondLst>
                                    <p:cond delay="0"/>
                                  </p:stCondLst>
                                  <p:childTnLst>
                                    <p:set>
                                      <p:cBhvr>
                                        <p:cTn id="256" dur="1" fill="hold">
                                          <p:stCondLst>
                                            <p:cond delay="0"/>
                                          </p:stCondLst>
                                        </p:cTn>
                                        <p:tgtEl>
                                          <p:spTgt spid="29"/>
                                        </p:tgtEl>
                                        <p:attrNameLst>
                                          <p:attrName>style.visibility</p:attrName>
                                        </p:attrNameLst>
                                      </p:cBhvr>
                                      <p:to>
                                        <p:strVal val="visible"/>
                                      </p:to>
                                    </p:set>
                                    <p:animEffect transition="in" filter="fade">
                                      <p:cBhvr>
                                        <p:cTn id="257" dur="2000"/>
                                        <p:tgtEl>
                                          <p:spTgt spid="29"/>
                                        </p:tgtEl>
                                      </p:cBhvr>
                                    </p:animEffect>
                                  </p:childTnLst>
                                </p:cTn>
                              </p:par>
                              <p:par>
                                <p:cTn id="258" presetID="10" presetClass="entr" presetSubtype="0" fill="hold" nodeType="with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childTnLst>
                                </p:cTn>
                              </p:par>
                              <p:par>
                                <p:cTn id="261" presetID="10" presetClass="entr" presetSubtype="0" fill="hold" nodeType="withEffect">
                                  <p:stCondLst>
                                    <p:cond delay="0"/>
                                  </p:stCondLst>
                                  <p:childTnLst>
                                    <p:set>
                                      <p:cBhvr>
                                        <p:cTn id="262" dur="1" fill="hold">
                                          <p:stCondLst>
                                            <p:cond delay="0"/>
                                          </p:stCondLst>
                                        </p:cTn>
                                        <p:tgtEl>
                                          <p:spTgt spid="23"/>
                                        </p:tgtEl>
                                        <p:attrNameLst>
                                          <p:attrName>style.visibility</p:attrName>
                                        </p:attrNameLst>
                                      </p:cBhvr>
                                      <p:to>
                                        <p:strVal val="visible"/>
                                      </p:to>
                                    </p:set>
                                    <p:animEffect transition="in" filter="fade">
                                      <p:cBhvr>
                                        <p:cTn id="263" dur="2000"/>
                                        <p:tgtEl>
                                          <p:spTgt spid="23"/>
                                        </p:tgtEl>
                                      </p:cBhvr>
                                    </p:animEffect>
                                  </p:childTnLst>
                                </p:cTn>
                              </p:par>
                              <p:par>
                                <p:cTn id="264" presetID="10" presetClass="entr" presetSubtype="0" fill="hold" nodeType="withEffect">
                                  <p:stCondLst>
                                    <p:cond delay="0"/>
                                  </p:stCondLst>
                                  <p:childTnLst>
                                    <p:set>
                                      <p:cBhvr>
                                        <p:cTn id="265" dur="1" fill="hold">
                                          <p:stCondLst>
                                            <p:cond delay="0"/>
                                          </p:stCondLst>
                                        </p:cTn>
                                        <p:tgtEl>
                                          <p:spTgt spid="22"/>
                                        </p:tgtEl>
                                        <p:attrNameLst>
                                          <p:attrName>style.visibility</p:attrName>
                                        </p:attrNameLst>
                                      </p:cBhvr>
                                      <p:to>
                                        <p:strVal val="visible"/>
                                      </p:to>
                                    </p:set>
                                    <p:animEffect transition="in" filter="fade">
                                      <p:cBhvr>
                                        <p:cTn id="266" dur="2000"/>
                                        <p:tgtEl>
                                          <p:spTgt spid="22"/>
                                        </p:tgtEl>
                                      </p:cBhvr>
                                    </p:animEffect>
                                  </p:childTnLst>
                                </p:cTn>
                              </p:par>
                              <p:par>
                                <p:cTn id="267" presetID="10" presetClass="entr" presetSubtype="0" fill="hold" grpId="0" nodeType="withEffect">
                                  <p:stCondLst>
                                    <p:cond delay="0"/>
                                  </p:stCondLst>
                                  <p:childTnLst>
                                    <p:set>
                                      <p:cBhvr>
                                        <p:cTn id="268" dur="1" fill="hold">
                                          <p:stCondLst>
                                            <p:cond delay="0"/>
                                          </p:stCondLst>
                                        </p:cTn>
                                        <p:tgtEl>
                                          <p:spTgt spid="111"/>
                                        </p:tgtEl>
                                        <p:attrNameLst>
                                          <p:attrName>style.visibility</p:attrName>
                                        </p:attrNameLst>
                                      </p:cBhvr>
                                      <p:to>
                                        <p:strVal val="visible"/>
                                      </p:to>
                                    </p:set>
                                    <p:animEffect transition="in" filter="fade">
                                      <p:cBhvr>
                                        <p:cTn id="269" dur="500"/>
                                        <p:tgtEl>
                                          <p:spTgt spid="111"/>
                                        </p:tgtEl>
                                      </p:cBhvr>
                                    </p:animEffect>
                                  </p:childTnLst>
                                </p:cTn>
                              </p:par>
                              <p:par>
                                <p:cTn id="270" presetID="10" presetClass="entr" presetSubtype="0" fill="hold" nodeType="withEffect">
                                  <p:stCondLst>
                                    <p:cond delay="0"/>
                                  </p:stCondLst>
                                  <p:childTnLst>
                                    <p:set>
                                      <p:cBhvr>
                                        <p:cTn id="271" dur="1" fill="hold">
                                          <p:stCondLst>
                                            <p:cond delay="0"/>
                                          </p:stCondLst>
                                        </p:cTn>
                                        <p:tgtEl>
                                          <p:spTgt spid="113"/>
                                        </p:tgtEl>
                                        <p:attrNameLst>
                                          <p:attrName>style.visibility</p:attrName>
                                        </p:attrNameLst>
                                      </p:cBhvr>
                                      <p:to>
                                        <p:strVal val="visible"/>
                                      </p:to>
                                    </p:set>
                                    <p:animEffect transition="in" filter="fade">
                                      <p:cBhvr>
                                        <p:cTn id="272" dur="500"/>
                                        <p:tgtEl>
                                          <p:spTgt spid="113"/>
                                        </p:tgtEl>
                                      </p:cBhvr>
                                    </p:animEffect>
                                  </p:childTnLst>
                                </p:cTn>
                              </p:par>
                              <p:par>
                                <p:cTn id="273" presetID="10" presetClass="entr" presetSubtype="0" fill="hold" nodeType="withEffect">
                                  <p:stCondLst>
                                    <p:cond delay="0"/>
                                  </p:stCondLst>
                                  <p:childTnLst>
                                    <p:set>
                                      <p:cBhvr>
                                        <p:cTn id="274" dur="1" fill="hold">
                                          <p:stCondLst>
                                            <p:cond delay="0"/>
                                          </p:stCondLst>
                                        </p:cTn>
                                        <p:tgtEl>
                                          <p:spTgt spid="112"/>
                                        </p:tgtEl>
                                        <p:attrNameLst>
                                          <p:attrName>style.visibility</p:attrName>
                                        </p:attrNameLst>
                                      </p:cBhvr>
                                      <p:to>
                                        <p:strVal val="visible"/>
                                      </p:to>
                                    </p:set>
                                    <p:animEffect transition="in" filter="fade">
                                      <p:cBhvr>
                                        <p:cTn id="275" dur="2000"/>
                                        <p:tgtEl>
                                          <p:spTgt spid="112"/>
                                        </p:tgtEl>
                                      </p:cBhvr>
                                    </p:animEffect>
                                  </p:childTnLst>
                                </p:cTn>
                              </p:par>
                              <p:par>
                                <p:cTn id="276" presetID="10" presetClass="entr" presetSubtype="0" fill="hold" nodeType="withEffect">
                                  <p:stCondLst>
                                    <p:cond delay="0"/>
                                  </p:stCondLst>
                                  <p:childTnLst>
                                    <p:set>
                                      <p:cBhvr>
                                        <p:cTn id="277" dur="1" fill="hold">
                                          <p:stCondLst>
                                            <p:cond delay="0"/>
                                          </p:stCondLst>
                                        </p:cTn>
                                        <p:tgtEl>
                                          <p:spTgt spid="132"/>
                                        </p:tgtEl>
                                        <p:attrNameLst>
                                          <p:attrName>style.visibility</p:attrName>
                                        </p:attrNameLst>
                                      </p:cBhvr>
                                      <p:to>
                                        <p:strVal val="visible"/>
                                      </p:to>
                                    </p:set>
                                    <p:animEffect transition="in" filter="fade">
                                      <p:cBhvr>
                                        <p:cTn id="278" dur="1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34" grpId="0" animBg="1"/>
      <p:bldP spid="35" grpId="0" animBg="1"/>
      <p:bldP spid="37" grpId="0" animBg="1"/>
      <p:bldP spid="39" grpId="0" animBg="1"/>
      <p:bldP spid="40" grpId="0" animBg="1"/>
      <p:bldP spid="41" grpId="0" animBg="1"/>
      <p:bldP spid="45" grpId="0" animBg="1"/>
      <p:bldP spid="47" grpId="0" animBg="1"/>
      <p:bldP spid="80" grpId="0" animBg="1"/>
      <p:bldP spid="81" grpId="0" animBg="1"/>
      <p:bldP spid="1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arrodonit 39"/>
          <p:cNvSpPr/>
          <p:nvPr/>
        </p:nvSpPr>
        <p:spPr>
          <a:xfrm>
            <a:off x="990600" y="1271714"/>
            <a:ext cx="10477500" cy="4857234"/>
          </a:xfrm>
          <a:prstGeom prst="roundRect">
            <a:avLst/>
          </a:prstGeom>
          <a:solidFill>
            <a:schemeClr val="bg1"/>
          </a:solidFill>
          <a:ln cap="rnd">
            <a:solidFill>
              <a:srgbClr val="660033"/>
            </a:solid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numCol="2" spcCol="180000" rtlCol="0" anchor="t" anchorCtr="0"/>
          <a:lstStyle/>
          <a:p>
            <a:pPr algn="just"/>
            <a:r>
              <a:rPr lang="ca-ES" sz="1300" b="1" dirty="0" smtClean="0">
                <a:solidFill>
                  <a:srgbClr val="474343"/>
                </a:solidFill>
              </a:rPr>
              <a:t>Breu descripció</a:t>
            </a:r>
          </a:p>
          <a:p>
            <a:pPr algn="just"/>
            <a:r>
              <a:rPr lang="ca-ES" sz="1300" dirty="0">
                <a:solidFill>
                  <a:srgbClr val="474343"/>
                </a:solidFill>
              </a:rPr>
              <a:t>La XESVIC – Xarxa d’Escoles per a la </a:t>
            </a:r>
            <a:r>
              <a:rPr lang="ca-ES" sz="1300" dirty="0" err="1">
                <a:solidFill>
                  <a:srgbClr val="474343"/>
                </a:solidFill>
              </a:rPr>
              <a:t>Sosteniblitat</a:t>
            </a:r>
            <a:r>
              <a:rPr lang="ca-ES" sz="1300" dirty="0">
                <a:solidFill>
                  <a:srgbClr val="474343"/>
                </a:solidFill>
              </a:rPr>
              <a:t> de Vic -  és un espai de participació entorn l’educació ambiental a les </a:t>
            </a:r>
            <a:r>
              <a:rPr lang="ca-ES" sz="1300" dirty="0" smtClean="0">
                <a:solidFill>
                  <a:srgbClr val="474343"/>
                </a:solidFill>
              </a:rPr>
              <a:t>escoles</a:t>
            </a:r>
            <a:r>
              <a:rPr lang="ca-ES" sz="1300" dirty="0">
                <a:solidFill>
                  <a:srgbClr val="474343"/>
                </a:solidFill>
              </a:rPr>
              <a:t> </a:t>
            </a:r>
            <a:r>
              <a:rPr lang="ca-ES" sz="1300" dirty="0" smtClean="0">
                <a:solidFill>
                  <a:srgbClr val="474343"/>
                </a:solidFill>
              </a:rPr>
              <a:t>que </a:t>
            </a:r>
            <a:r>
              <a:rPr lang="ca-ES" sz="1300" dirty="0">
                <a:solidFill>
                  <a:srgbClr val="474343"/>
                </a:solidFill>
              </a:rPr>
              <a:t>pretén donar continuïtat a les polítiques ambientals que es desenvolupen a la ciutat i acostar-les a l’àmbit escolar. En aquest context, es vol incentivar i fomentar la participació dels centres d’ensenyament en projectes d’ambientalització del propi centre. També es volen establir canals que afavoreixin l’intercanvi d’experiències entre els diferents centres i entre els alumnes.</a:t>
            </a:r>
          </a:p>
          <a:p>
            <a:pPr algn="just"/>
            <a:r>
              <a:rPr lang="ca-ES" sz="1300" dirty="0">
                <a:solidFill>
                  <a:srgbClr val="474343"/>
                </a:solidFill>
              </a:rPr>
              <a:t>Aquest programa d’educació ambiental </a:t>
            </a:r>
            <a:r>
              <a:rPr lang="ca-ES" sz="1300" dirty="0" smtClean="0">
                <a:solidFill>
                  <a:srgbClr val="474343"/>
                </a:solidFill>
              </a:rPr>
              <a:t>consta </a:t>
            </a:r>
            <a:r>
              <a:rPr lang="ca-ES" sz="1300" dirty="0">
                <a:solidFill>
                  <a:srgbClr val="474343"/>
                </a:solidFill>
              </a:rPr>
              <a:t>de: </a:t>
            </a:r>
            <a:r>
              <a:rPr lang="ca-ES" sz="1300" dirty="0" smtClean="0">
                <a:solidFill>
                  <a:srgbClr val="474343"/>
                </a:solidFill>
              </a:rPr>
              <a:t>a</a:t>
            </a:r>
            <a:r>
              <a:rPr lang="pt-BR" sz="1300" dirty="0" err="1" smtClean="0">
                <a:solidFill>
                  <a:srgbClr val="474343"/>
                </a:solidFill>
              </a:rPr>
              <a:t>ssessorament</a:t>
            </a:r>
            <a:r>
              <a:rPr lang="pt-BR" sz="1300" dirty="0" smtClean="0">
                <a:solidFill>
                  <a:srgbClr val="474343"/>
                </a:solidFill>
              </a:rPr>
              <a:t> </a:t>
            </a:r>
            <a:r>
              <a:rPr lang="pt-BR" sz="1300" dirty="0">
                <a:solidFill>
                  <a:srgbClr val="474343"/>
                </a:solidFill>
              </a:rPr>
              <a:t> </a:t>
            </a:r>
            <a:r>
              <a:rPr lang="pt-BR" sz="1300" dirty="0" err="1">
                <a:solidFill>
                  <a:srgbClr val="474343"/>
                </a:solidFill>
              </a:rPr>
              <a:t>als</a:t>
            </a:r>
            <a:r>
              <a:rPr lang="pt-BR" sz="1300" dirty="0">
                <a:solidFill>
                  <a:srgbClr val="474343"/>
                </a:solidFill>
              </a:rPr>
              <a:t> </a:t>
            </a:r>
            <a:r>
              <a:rPr lang="pt-BR" sz="1300" dirty="0" smtClean="0">
                <a:solidFill>
                  <a:srgbClr val="474343"/>
                </a:solidFill>
              </a:rPr>
              <a:t>centres, </a:t>
            </a:r>
            <a:r>
              <a:rPr lang="pt-BR" sz="1300" dirty="0" err="1" smtClean="0">
                <a:solidFill>
                  <a:srgbClr val="474343"/>
                </a:solidFill>
              </a:rPr>
              <a:t>espais</a:t>
            </a:r>
            <a:r>
              <a:rPr lang="pt-BR" sz="1300" dirty="0" smtClean="0">
                <a:solidFill>
                  <a:srgbClr val="474343"/>
                </a:solidFill>
              </a:rPr>
              <a:t> </a:t>
            </a:r>
            <a:r>
              <a:rPr lang="pt-BR" sz="1300" dirty="0">
                <a:solidFill>
                  <a:srgbClr val="474343"/>
                </a:solidFill>
              </a:rPr>
              <a:t>d’</a:t>
            </a:r>
            <a:r>
              <a:rPr lang="pt-BR" sz="1300" dirty="0" err="1">
                <a:solidFill>
                  <a:srgbClr val="474343"/>
                </a:solidFill>
              </a:rPr>
              <a:t>interrelació</a:t>
            </a:r>
            <a:r>
              <a:rPr lang="pt-BR" sz="1300" dirty="0">
                <a:solidFill>
                  <a:srgbClr val="474343"/>
                </a:solidFill>
              </a:rPr>
              <a:t> entre </a:t>
            </a:r>
            <a:r>
              <a:rPr lang="pt-BR" sz="1300" dirty="0" err="1">
                <a:solidFill>
                  <a:srgbClr val="474343"/>
                </a:solidFill>
              </a:rPr>
              <a:t>alumnes</a:t>
            </a:r>
            <a:r>
              <a:rPr lang="pt-BR" sz="1300" dirty="0">
                <a:solidFill>
                  <a:srgbClr val="474343"/>
                </a:solidFill>
              </a:rPr>
              <a:t>, </a:t>
            </a:r>
            <a:r>
              <a:rPr lang="pt-BR" sz="1300" dirty="0" err="1">
                <a:solidFill>
                  <a:srgbClr val="474343"/>
                </a:solidFill>
              </a:rPr>
              <a:t>docents</a:t>
            </a:r>
            <a:r>
              <a:rPr lang="pt-BR" sz="1300" dirty="0">
                <a:solidFill>
                  <a:srgbClr val="474343"/>
                </a:solidFill>
              </a:rPr>
              <a:t> i </a:t>
            </a:r>
            <a:r>
              <a:rPr lang="pt-BR" sz="1300" dirty="0" smtClean="0">
                <a:solidFill>
                  <a:srgbClr val="474343"/>
                </a:solidFill>
              </a:rPr>
              <a:t>centres, recursos </a:t>
            </a:r>
            <a:r>
              <a:rPr lang="pt-BR" sz="1300" dirty="0" err="1" smtClean="0">
                <a:solidFill>
                  <a:srgbClr val="474343"/>
                </a:solidFill>
              </a:rPr>
              <a:t>educatius</a:t>
            </a:r>
            <a:r>
              <a:rPr lang="pt-BR" sz="1300" dirty="0" smtClean="0">
                <a:solidFill>
                  <a:srgbClr val="474343"/>
                </a:solidFill>
              </a:rPr>
              <a:t>, visites </a:t>
            </a:r>
            <a:r>
              <a:rPr lang="pt-BR" sz="1300" dirty="0">
                <a:solidFill>
                  <a:srgbClr val="474343"/>
                </a:solidFill>
              </a:rPr>
              <a:t>a </a:t>
            </a:r>
            <a:r>
              <a:rPr lang="pt-BR" sz="1300" dirty="0" err="1" smtClean="0">
                <a:solidFill>
                  <a:srgbClr val="474343"/>
                </a:solidFill>
              </a:rPr>
              <a:t>equipaments</a:t>
            </a:r>
            <a:r>
              <a:rPr lang="pt-BR" sz="1300" dirty="0" smtClean="0">
                <a:solidFill>
                  <a:srgbClr val="474343"/>
                </a:solidFill>
              </a:rPr>
              <a:t> i </a:t>
            </a:r>
            <a:r>
              <a:rPr lang="pt-BR" sz="1300" dirty="0" err="1" smtClean="0">
                <a:solidFill>
                  <a:srgbClr val="474343"/>
                </a:solidFill>
              </a:rPr>
              <a:t>formació</a:t>
            </a:r>
            <a:r>
              <a:rPr lang="pt-BR" sz="1300" dirty="0" smtClean="0">
                <a:solidFill>
                  <a:srgbClr val="474343"/>
                </a:solidFill>
              </a:rPr>
              <a:t> </a:t>
            </a:r>
            <a:r>
              <a:rPr lang="pt-BR" sz="1300" dirty="0" err="1">
                <a:solidFill>
                  <a:srgbClr val="474343"/>
                </a:solidFill>
              </a:rPr>
              <a:t>als</a:t>
            </a:r>
            <a:r>
              <a:rPr lang="pt-BR" sz="1300" dirty="0">
                <a:solidFill>
                  <a:srgbClr val="474343"/>
                </a:solidFill>
              </a:rPr>
              <a:t> mestres</a:t>
            </a:r>
          </a:p>
          <a:p>
            <a:pPr algn="just">
              <a:spcBef>
                <a:spcPts val="600"/>
              </a:spcBef>
            </a:pPr>
            <a:r>
              <a:rPr lang="ca-ES" sz="1300" b="1" dirty="0" smtClean="0">
                <a:solidFill>
                  <a:srgbClr val="474343"/>
                </a:solidFill>
              </a:rPr>
              <a:t>Destinataris</a:t>
            </a:r>
            <a:endParaRPr lang="ca-ES" sz="1300" b="1" dirty="0">
              <a:solidFill>
                <a:srgbClr val="474343"/>
              </a:solidFill>
            </a:endParaRPr>
          </a:p>
          <a:p>
            <a:pPr algn="just"/>
            <a:r>
              <a:rPr lang="ca-ES" sz="1300" dirty="0">
                <a:solidFill>
                  <a:srgbClr val="474343"/>
                </a:solidFill>
              </a:rPr>
              <a:t>La XESVIC és la xarxa d’escoles per a la sostenibilitat de Vic formada per totes les escoles de primària de la ciutat i les concertades de secundària. </a:t>
            </a:r>
            <a:r>
              <a:rPr lang="ca-ES" sz="1300" dirty="0" smtClean="0">
                <a:solidFill>
                  <a:srgbClr val="474343"/>
                </a:solidFill>
              </a:rPr>
              <a:t>Per </a:t>
            </a:r>
            <a:r>
              <a:rPr lang="ca-ES" sz="1300" dirty="0">
                <a:solidFill>
                  <a:srgbClr val="474343"/>
                </a:solidFill>
              </a:rPr>
              <a:t>pertànyer a la XESVIC cal un acord de Claustre, crear un comitè ambiental i elaborar un pla ambiental de centre. També pertanyen a la xarxa les escoles verdes de Vic.</a:t>
            </a:r>
          </a:p>
          <a:p>
            <a:pPr lvl="0" algn="just">
              <a:spcBef>
                <a:spcPts val="600"/>
              </a:spcBef>
            </a:pPr>
            <a:r>
              <a:rPr lang="ca-ES" sz="1300" b="1" dirty="0" smtClean="0">
                <a:solidFill>
                  <a:srgbClr val="474343"/>
                </a:solidFill>
              </a:rPr>
              <a:t>Centres educatius participants</a:t>
            </a:r>
          </a:p>
          <a:p>
            <a:pPr algn="just"/>
            <a:r>
              <a:rPr lang="it-IT" sz="1300" dirty="0" smtClean="0">
                <a:solidFill>
                  <a:srgbClr val="474343"/>
                </a:solidFill>
              </a:rPr>
              <a:t>11 centres</a:t>
            </a:r>
            <a:endParaRPr lang="ca-ES" sz="1350" b="1" dirty="0" smtClean="0">
              <a:solidFill>
                <a:srgbClr val="474343"/>
              </a:solidFill>
            </a:endParaRPr>
          </a:p>
          <a:p>
            <a:pPr lvl="0" algn="just">
              <a:spcBef>
                <a:spcPts val="600"/>
              </a:spcBef>
            </a:pPr>
            <a:endParaRPr lang="ca-ES" sz="1350" b="1" dirty="0">
              <a:solidFill>
                <a:srgbClr val="474343"/>
              </a:solidFill>
            </a:endParaRPr>
          </a:p>
          <a:p>
            <a:pPr lvl="0" algn="just">
              <a:spcBef>
                <a:spcPts val="600"/>
              </a:spcBef>
            </a:pPr>
            <a:r>
              <a:rPr lang="ca-ES" sz="1300" b="1" dirty="0" smtClean="0">
                <a:solidFill>
                  <a:srgbClr val="474343"/>
                </a:solidFill>
              </a:rPr>
              <a:t>Valoració i continuïtat</a:t>
            </a:r>
          </a:p>
          <a:p>
            <a:pPr algn="just"/>
            <a:r>
              <a:rPr lang="ca-ES" sz="1300" dirty="0" smtClean="0">
                <a:solidFill>
                  <a:srgbClr val="474343"/>
                </a:solidFill>
              </a:rPr>
              <a:t>Punts </a:t>
            </a:r>
            <a:r>
              <a:rPr lang="ca-ES" sz="1300" dirty="0">
                <a:solidFill>
                  <a:srgbClr val="474343"/>
                </a:solidFill>
              </a:rPr>
              <a:t>forts: </a:t>
            </a:r>
          </a:p>
          <a:p>
            <a:pPr marL="285750" lvl="0" indent="-285750" algn="just">
              <a:buFont typeface="Arial" panose="020B0604020202020204" pitchFamily="34" charset="0"/>
              <a:buChar char="•"/>
            </a:pPr>
            <a:r>
              <a:rPr lang="ca-ES" sz="1300" dirty="0">
                <a:solidFill>
                  <a:srgbClr val="474343"/>
                </a:solidFill>
              </a:rPr>
              <a:t>El seminari és l’aspecte més valorat per tots els membres de la XESVIC. </a:t>
            </a:r>
          </a:p>
          <a:p>
            <a:pPr marL="285750" lvl="0" indent="-285750" algn="just">
              <a:buFont typeface="Arial" panose="020B0604020202020204" pitchFamily="34" charset="0"/>
              <a:buChar char="•"/>
            </a:pPr>
            <a:r>
              <a:rPr lang="ca-ES" sz="1300" dirty="0">
                <a:solidFill>
                  <a:srgbClr val="474343"/>
                </a:solidFill>
              </a:rPr>
              <a:t>La  XESVIC com a espai d’intercanvi d’experiències, debat, formació, propostes i treball conjunt. </a:t>
            </a:r>
          </a:p>
          <a:p>
            <a:pPr marL="285750" lvl="0" indent="-285750" algn="just">
              <a:buFont typeface="Arial" panose="020B0604020202020204" pitchFamily="34" charset="0"/>
              <a:buChar char="•"/>
            </a:pPr>
            <a:r>
              <a:rPr lang="ca-ES" sz="1300" dirty="0">
                <a:solidFill>
                  <a:srgbClr val="474343"/>
                </a:solidFill>
              </a:rPr>
              <a:t>La sessió d’avaluació de Seminari feta per Olga Esteve.</a:t>
            </a:r>
          </a:p>
          <a:p>
            <a:pPr marL="285750" lvl="0" indent="-285750" algn="just">
              <a:buFont typeface="Arial" panose="020B0604020202020204" pitchFamily="34" charset="0"/>
              <a:buChar char="•"/>
            </a:pPr>
            <a:r>
              <a:rPr lang="ca-ES" sz="1300" dirty="0">
                <a:solidFill>
                  <a:srgbClr val="474343"/>
                </a:solidFill>
              </a:rPr>
              <a:t>El mercat d’intercanvi i les activitats que es van fer entorn a la </a:t>
            </a:r>
            <a:r>
              <a:rPr lang="ca-ES" sz="1300" dirty="0" err="1">
                <a:solidFill>
                  <a:srgbClr val="474343"/>
                </a:solidFill>
              </a:rPr>
              <a:t>bicicletada</a:t>
            </a:r>
            <a:r>
              <a:rPr lang="ca-ES" sz="1300" dirty="0">
                <a:solidFill>
                  <a:srgbClr val="474343"/>
                </a:solidFill>
              </a:rPr>
              <a:t>. </a:t>
            </a:r>
          </a:p>
          <a:p>
            <a:pPr marL="285750" lvl="0" indent="-285750" algn="just">
              <a:buFont typeface="Arial" panose="020B0604020202020204" pitchFamily="34" charset="0"/>
              <a:buChar char="•"/>
            </a:pPr>
            <a:r>
              <a:rPr lang="ca-ES" sz="1300" dirty="0">
                <a:solidFill>
                  <a:srgbClr val="474343"/>
                </a:solidFill>
              </a:rPr>
              <a:t>El treball entorn un projecte comú i compartit que es porta a terme al llarg de l’any, aquest curs 2013-2014 s’ha treballat amb el projecte residus de l’esmorzar i alimentació saludable.</a:t>
            </a:r>
          </a:p>
          <a:p>
            <a:pPr algn="just"/>
            <a:r>
              <a:rPr lang="ca-ES" sz="1300" dirty="0">
                <a:solidFill>
                  <a:srgbClr val="474343"/>
                </a:solidFill>
              </a:rPr>
              <a:t> </a:t>
            </a:r>
            <a:r>
              <a:rPr lang="ca-ES" sz="1300" dirty="0" smtClean="0">
                <a:solidFill>
                  <a:srgbClr val="474343"/>
                </a:solidFill>
              </a:rPr>
              <a:t>Punts </a:t>
            </a:r>
            <a:r>
              <a:rPr lang="ca-ES" sz="1300" dirty="0">
                <a:solidFill>
                  <a:srgbClr val="474343"/>
                </a:solidFill>
              </a:rPr>
              <a:t>febles: </a:t>
            </a:r>
          </a:p>
          <a:p>
            <a:pPr marL="285750" lvl="0" indent="-285750" algn="just">
              <a:buFont typeface="Arial" panose="020B0604020202020204" pitchFamily="34" charset="0"/>
              <a:buChar char="•"/>
            </a:pPr>
            <a:r>
              <a:rPr lang="ca-ES" sz="1300" dirty="0">
                <a:solidFill>
                  <a:srgbClr val="474343"/>
                </a:solidFill>
              </a:rPr>
              <a:t>Alguns recursos educatius no estan massa ben valorat o han quedat una mica obsolets. </a:t>
            </a:r>
          </a:p>
          <a:p>
            <a:pPr marL="285750" lvl="0" indent="-285750" algn="just">
              <a:buFont typeface="Arial" panose="020B0604020202020204" pitchFamily="34" charset="0"/>
              <a:buChar char="•"/>
            </a:pPr>
            <a:r>
              <a:rPr lang="ca-ES" sz="1300" dirty="0">
                <a:solidFill>
                  <a:srgbClr val="474343"/>
                </a:solidFill>
              </a:rPr>
              <a:t>Falta implicació dels claustres. </a:t>
            </a:r>
          </a:p>
          <a:p>
            <a:pPr marL="285750" lvl="0" indent="-285750" algn="just">
              <a:buFont typeface="Arial" panose="020B0604020202020204" pitchFamily="34" charset="0"/>
              <a:buChar char="•"/>
            </a:pPr>
            <a:r>
              <a:rPr lang="ca-ES" sz="1300" dirty="0">
                <a:solidFill>
                  <a:srgbClr val="474343"/>
                </a:solidFill>
              </a:rPr>
              <a:t>Manca de temps per a portar a terme algunes accions.</a:t>
            </a:r>
          </a:p>
          <a:p>
            <a:pPr marL="285750" lvl="0" indent="-285750" algn="just">
              <a:buFont typeface="Arial" panose="020B0604020202020204" pitchFamily="34" charset="0"/>
              <a:buChar char="•"/>
            </a:pPr>
            <a:r>
              <a:rPr lang="ca-ES" sz="1300" dirty="0">
                <a:solidFill>
                  <a:srgbClr val="474343"/>
                </a:solidFill>
              </a:rPr>
              <a:t>Manca de temps per revisar i millorar recursos educatius.</a:t>
            </a:r>
          </a:p>
          <a:p>
            <a:pPr algn="just"/>
            <a:r>
              <a:rPr lang="ca-ES" sz="1300" dirty="0" smtClean="0">
                <a:solidFill>
                  <a:srgbClr val="474343"/>
                </a:solidFill>
              </a:rPr>
              <a:t>Propostes </a:t>
            </a:r>
            <a:r>
              <a:rPr lang="ca-ES" sz="1300" dirty="0">
                <a:solidFill>
                  <a:srgbClr val="474343"/>
                </a:solidFill>
              </a:rPr>
              <a:t>de futur</a:t>
            </a:r>
          </a:p>
          <a:p>
            <a:pPr marL="285750" lvl="0" indent="-285750" algn="just">
              <a:buFont typeface="Arial" panose="020B0604020202020204" pitchFamily="34" charset="0"/>
              <a:buChar char="•"/>
            </a:pPr>
            <a:r>
              <a:rPr lang="ca-ES" sz="1300" dirty="0">
                <a:solidFill>
                  <a:srgbClr val="474343"/>
                </a:solidFill>
              </a:rPr>
              <a:t>Seminari amb la participació oberta a altres mestres interessants en sessions puntuals.</a:t>
            </a:r>
          </a:p>
          <a:p>
            <a:pPr marL="285750" lvl="0" indent="-285750" algn="just">
              <a:buFont typeface="Arial" panose="020B0604020202020204" pitchFamily="34" charset="0"/>
              <a:buChar char="•"/>
            </a:pPr>
            <a:r>
              <a:rPr lang="ca-ES" sz="1300" dirty="0">
                <a:solidFill>
                  <a:srgbClr val="474343"/>
                </a:solidFill>
              </a:rPr>
              <a:t>Projecte comú entorn els residus, estalvi energètic...</a:t>
            </a:r>
          </a:p>
          <a:p>
            <a:pPr lvl="0" algn="just"/>
            <a:endParaRPr lang="ca-ES" sz="1300" dirty="0" smtClean="0">
              <a:solidFill>
                <a:srgbClr val="474343"/>
              </a:solidFill>
            </a:endParaRPr>
          </a:p>
        </p:txBody>
      </p:sp>
      <p:sp>
        <p:nvSpPr>
          <p:cNvPr id="4" name="Rectangle 10"/>
          <p:cNvSpPr>
            <a:spLocks noGrp="1" noChangeArrowheads="1"/>
          </p:cNvSpPr>
          <p:nvPr>
            <p:ph type="ctrTitle"/>
          </p:nvPr>
        </p:nvSpPr>
        <p:spPr>
          <a:xfrm>
            <a:off x="0" y="0"/>
            <a:ext cx="12192000" cy="660400"/>
          </a:xfrm>
          <a:solidFill>
            <a:srgbClr val="660033"/>
          </a:solidFill>
        </p:spPr>
        <p:txBody>
          <a:bodyPr>
            <a:normAutofit fontScale="90000"/>
          </a:bodyPr>
          <a:lstStyle/>
          <a:p>
            <a:pPr eaLnBrk="1" fontAlgn="auto" hangingPunct="1">
              <a:spcAft>
                <a:spcPts val="0"/>
              </a:spcAft>
              <a:defRPr/>
            </a:pPr>
            <a:r>
              <a:rPr lang="ca-ES" sz="4800" dirty="0" smtClean="0">
                <a:solidFill>
                  <a:schemeClr val="accent1"/>
                </a:solidFill>
                <a:latin typeface="Calibri" pitchFamily="34" charset="0"/>
              </a:rPr>
              <a:t/>
            </a:r>
            <a:br>
              <a:rPr lang="ca-ES" sz="4800" dirty="0" smtClean="0">
                <a:solidFill>
                  <a:schemeClr val="accent1"/>
                </a:solidFill>
                <a:latin typeface="Calibri" pitchFamily="34" charset="0"/>
              </a:rPr>
            </a:br>
            <a:r>
              <a:rPr lang="ca-ES" sz="4800" dirty="0">
                <a:solidFill>
                  <a:schemeClr val="accent1"/>
                </a:solidFill>
                <a:latin typeface="Calibri" pitchFamily="34" charset="0"/>
              </a:rPr>
              <a:t/>
            </a:r>
            <a:br>
              <a:rPr lang="ca-ES" sz="4800" dirty="0">
                <a:solidFill>
                  <a:schemeClr val="accent1"/>
                </a:solidFill>
                <a:latin typeface="Calibri" pitchFamily="34" charset="0"/>
              </a:rPr>
            </a:br>
            <a:endParaRPr lang="es-ES" sz="4800" dirty="0">
              <a:solidFill>
                <a:schemeClr val="accent1"/>
              </a:solidFill>
              <a:latin typeface="Calibri" pitchFamily="34" charset="0"/>
            </a:endParaRPr>
          </a:p>
        </p:txBody>
      </p:sp>
      <p:pic>
        <p:nvPicPr>
          <p:cNvPr id="9" name="Imat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6185723"/>
            <a:ext cx="1943100" cy="511683"/>
          </a:xfrm>
          <a:prstGeom prst="rect">
            <a:avLst/>
          </a:prstGeom>
        </p:spPr>
      </p:pic>
      <p:sp>
        <p:nvSpPr>
          <p:cNvPr id="15" name="Rectangle arrodonit 14"/>
          <p:cNvSpPr/>
          <p:nvPr/>
        </p:nvSpPr>
        <p:spPr>
          <a:xfrm>
            <a:off x="620708" y="1054099"/>
            <a:ext cx="7062792" cy="360843"/>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1.11 Programa de medi ambient: </a:t>
            </a:r>
            <a:r>
              <a:rPr lang="ca-ES" sz="2000" b="1" dirty="0" err="1" smtClean="0">
                <a:solidFill>
                  <a:srgbClr val="660033"/>
                </a:solidFill>
              </a:rPr>
              <a:t>Xesc</a:t>
            </a:r>
            <a:r>
              <a:rPr lang="ca-ES" sz="2000" b="1" dirty="0" smtClean="0">
                <a:solidFill>
                  <a:srgbClr val="660033"/>
                </a:solidFill>
              </a:rPr>
              <a:t> Vic</a:t>
            </a:r>
            <a:endParaRPr lang="ca-ES" sz="2000" b="1" dirty="0">
              <a:solidFill>
                <a:srgbClr val="660033"/>
              </a:solidFill>
            </a:endParaRPr>
          </a:p>
        </p:txBody>
      </p:sp>
      <p:sp>
        <p:nvSpPr>
          <p:cNvPr id="13" name="QuadreDeText 12"/>
          <p:cNvSpPr txBox="1"/>
          <p:nvPr/>
        </p:nvSpPr>
        <p:spPr>
          <a:xfrm>
            <a:off x="11290300" y="6550979"/>
            <a:ext cx="901700" cy="261610"/>
          </a:xfrm>
          <a:prstGeom prst="rect">
            <a:avLst/>
          </a:prstGeom>
          <a:noFill/>
        </p:spPr>
        <p:txBody>
          <a:bodyPr wrap="square" rtlCol="0">
            <a:spAutoFit/>
          </a:bodyPr>
          <a:lstStyle/>
          <a:p>
            <a:pPr algn="r"/>
            <a:r>
              <a:rPr lang="ca-ES" sz="1100" dirty="0" smtClean="0">
                <a:solidFill>
                  <a:srgbClr val="474343"/>
                </a:solidFill>
              </a:rPr>
              <a:t>Pg. 20/41</a:t>
            </a:r>
            <a:endParaRPr lang="ca-ES" sz="1100" dirty="0">
              <a:solidFill>
                <a:srgbClr val="474343"/>
              </a:solidFill>
            </a:endParaRPr>
          </a:p>
        </p:txBody>
      </p:sp>
      <p:pic>
        <p:nvPicPr>
          <p:cNvPr id="14" name="Imat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7600" y="6154348"/>
            <a:ext cx="1384300" cy="625231"/>
          </a:xfrm>
          <a:prstGeom prst="rect">
            <a:avLst/>
          </a:prstGeom>
        </p:spPr>
      </p:pic>
      <p:sp>
        <p:nvSpPr>
          <p:cNvPr id="11" name="Rectangle arrodonit 10"/>
          <p:cNvSpPr/>
          <p:nvPr/>
        </p:nvSpPr>
        <p:spPr>
          <a:xfrm>
            <a:off x="190500" y="128979"/>
            <a:ext cx="51943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5. Projectes de coneixement de la ciutat</a:t>
            </a:r>
            <a:endParaRPr lang="ca-ES" sz="2000" b="1" dirty="0">
              <a:solidFill>
                <a:srgbClr val="660033"/>
              </a:solidFill>
            </a:endParaRPr>
          </a:p>
        </p:txBody>
      </p:sp>
      <p:sp>
        <p:nvSpPr>
          <p:cNvPr id="12" name="Fletxa corbada cap amunt 11">
            <a:hlinkClick r:id="rId4" action="ppaction://hlinksldjump"/>
          </p:cNvPr>
          <p:cNvSpPr/>
          <p:nvPr/>
        </p:nvSpPr>
        <p:spPr>
          <a:xfrm rot="15868668">
            <a:off x="5005549" y="174684"/>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16" name="Rectangle 10"/>
          <p:cNvSpPr txBox="1">
            <a:spLocks noChangeArrowheads="1"/>
          </p:cNvSpPr>
          <p:nvPr/>
        </p:nvSpPr>
        <p:spPr>
          <a:xfrm>
            <a:off x="8013700" y="-7457"/>
            <a:ext cx="4178300" cy="664228"/>
          </a:xfrm>
          <a:prstGeom prst="rect">
            <a:avLst/>
          </a:prstGeom>
          <a:solidFill>
            <a:srgbClr val="6600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sp>
        <p:nvSpPr>
          <p:cNvPr id="17" name="Rectangle arrodonit 16">
            <a:hlinkClick r:id="rId5" action="ppaction://hlinksldjump"/>
          </p:cNvPr>
          <p:cNvSpPr/>
          <p:nvPr/>
        </p:nvSpPr>
        <p:spPr>
          <a:xfrm>
            <a:off x="190500" y="128979"/>
            <a:ext cx="66294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 Projectes relacionats amb la millora de l’èxit educatiu</a:t>
            </a:r>
            <a:endParaRPr lang="ca-ES" sz="2000" b="1" dirty="0">
              <a:solidFill>
                <a:srgbClr val="660033"/>
              </a:solidFill>
            </a:endParaRPr>
          </a:p>
        </p:txBody>
      </p:sp>
      <p:sp>
        <p:nvSpPr>
          <p:cNvPr id="18" name="Fletxa corbada cap amunt 17">
            <a:hlinkClick r:id="rId5" action="ppaction://hlinksldjump"/>
          </p:cNvPr>
          <p:cNvSpPr/>
          <p:nvPr/>
        </p:nvSpPr>
        <p:spPr>
          <a:xfrm rot="15868668">
            <a:off x="6426155" y="161983"/>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19" name="Rectangle arrodonit 18">
            <a:hlinkClick r:id="rId6"/>
          </p:cNvPr>
          <p:cNvSpPr/>
          <p:nvPr/>
        </p:nvSpPr>
        <p:spPr>
          <a:xfrm>
            <a:off x="9448800" y="1047506"/>
            <a:ext cx="2058992" cy="323362"/>
          </a:xfrm>
          <a:prstGeom prst="roundRect">
            <a:avLst/>
          </a:prstGeom>
          <a:solidFill>
            <a:schemeClr val="accent3">
              <a:lumMod val="60000"/>
              <a:lumOff val="4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smtClean="0">
                <a:solidFill>
                  <a:schemeClr val="accent1">
                    <a:lumMod val="75000"/>
                  </a:schemeClr>
                </a:solidFill>
              </a:rPr>
              <a:t>Més informació a la web</a:t>
            </a:r>
            <a:endParaRPr lang="ca-ES" sz="1400" dirty="0">
              <a:solidFill>
                <a:schemeClr val="accent1">
                  <a:lumMod val="75000"/>
                </a:schemeClr>
              </a:solidFill>
            </a:endParaRPr>
          </a:p>
        </p:txBody>
      </p:sp>
    </p:spTree>
    <p:extLst>
      <p:ext uri="{BB962C8B-B14F-4D97-AF65-F5344CB8AC3E}">
        <p14:creationId xmlns:p14="http://schemas.microsoft.com/office/powerpoint/2010/main" val="33669217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arrodonit 39"/>
          <p:cNvSpPr/>
          <p:nvPr/>
        </p:nvSpPr>
        <p:spPr>
          <a:xfrm>
            <a:off x="990600" y="1271714"/>
            <a:ext cx="10477500" cy="4857234"/>
          </a:xfrm>
          <a:prstGeom prst="roundRect">
            <a:avLst/>
          </a:prstGeom>
          <a:solidFill>
            <a:schemeClr val="bg1"/>
          </a:solidFill>
          <a:ln cap="rnd">
            <a:solidFill>
              <a:srgbClr val="660033"/>
            </a:solid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numCol="2" spcCol="180000" rtlCol="0" anchor="t" anchorCtr="0"/>
          <a:lstStyle/>
          <a:p>
            <a:pPr algn="just"/>
            <a:r>
              <a:rPr lang="ca-ES" sz="1400" b="1" dirty="0" smtClean="0">
                <a:solidFill>
                  <a:srgbClr val="474343"/>
                </a:solidFill>
              </a:rPr>
              <a:t>Breu descripció</a:t>
            </a:r>
          </a:p>
          <a:p>
            <a:pPr algn="just"/>
            <a:r>
              <a:rPr lang="ca-ES" sz="1400" dirty="0">
                <a:solidFill>
                  <a:srgbClr val="474343"/>
                </a:solidFill>
              </a:rPr>
              <a:t>Durant aquest curs 2014/15, la Diputació de Barcelona ha iniciat el projecte "La maleta de les famílies" com a prova pilot en alguns centres educatius de la província, amb l'objectiu contribuir a la reducció de l'abandonament escolar prematur de l'alumnat de secundària i, alhora, fomentar el paper cabdal de les famílies en les transicions educatives dels seus fills, així com contribuir a potenciar una xarxa de relacions i col·laboració entre els ajuntaments i els centres educatius.</a:t>
            </a:r>
          </a:p>
          <a:p>
            <a:pPr algn="just">
              <a:spcBef>
                <a:spcPts val="600"/>
              </a:spcBef>
            </a:pPr>
            <a:r>
              <a:rPr lang="ca-ES" sz="1400" b="1" dirty="0" smtClean="0">
                <a:solidFill>
                  <a:srgbClr val="474343"/>
                </a:solidFill>
              </a:rPr>
              <a:t>Objectius</a:t>
            </a:r>
            <a:endParaRPr lang="ca-ES" sz="1400" dirty="0" smtClean="0">
              <a:solidFill>
                <a:srgbClr val="474343"/>
              </a:solidFill>
            </a:endParaRPr>
          </a:p>
          <a:p>
            <a:pPr marL="285750" indent="-285750" algn="just">
              <a:buFont typeface="Arial" panose="020B0604020202020204" pitchFamily="34" charset="0"/>
              <a:buChar char="•"/>
            </a:pPr>
            <a:r>
              <a:rPr lang="ca-ES" sz="1400" dirty="0">
                <a:solidFill>
                  <a:srgbClr val="474343"/>
                </a:solidFill>
              </a:rPr>
              <a:t>Oferir suport i orientació a les famílies d'alumnes de 4rt d'ESO per a l'acompanyament dels fills/es en la tria de l'itinerari formatiu i professional.</a:t>
            </a:r>
          </a:p>
          <a:p>
            <a:pPr marL="285750" indent="-285750" algn="just">
              <a:buFont typeface="Arial" panose="020B0604020202020204" pitchFamily="34" charset="0"/>
              <a:buChar char="•"/>
            </a:pPr>
            <a:r>
              <a:rPr lang="ca-ES" sz="1400" dirty="0">
                <a:solidFill>
                  <a:srgbClr val="474343"/>
                </a:solidFill>
              </a:rPr>
              <a:t>Contribuir a la reducció de l'abandonament escolar prematur de l'alumnat de secundària.</a:t>
            </a:r>
          </a:p>
          <a:p>
            <a:pPr marL="285750" indent="-285750" algn="just">
              <a:buFont typeface="Arial" panose="020B0604020202020204" pitchFamily="34" charset="0"/>
              <a:buChar char="•"/>
            </a:pPr>
            <a:r>
              <a:rPr lang="ca-ES" sz="1400" dirty="0">
                <a:solidFill>
                  <a:srgbClr val="474343"/>
                </a:solidFill>
              </a:rPr>
              <a:t>Fomentar el paper cabdal de les famílies en les transicions educatives dels seus fills/es</a:t>
            </a:r>
            <a:r>
              <a:rPr lang="ca-ES" sz="1400" dirty="0" smtClean="0">
                <a:solidFill>
                  <a:srgbClr val="474343"/>
                </a:solidFill>
              </a:rPr>
              <a:t>.</a:t>
            </a:r>
            <a:endParaRPr lang="ca-ES" sz="1400" b="1" dirty="0" smtClean="0">
              <a:solidFill>
                <a:srgbClr val="474343"/>
              </a:solidFill>
            </a:endParaRPr>
          </a:p>
          <a:p>
            <a:pPr algn="just">
              <a:spcBef>
                <a:spcPts val="600"/>
              </a:spcBef>
            </a:pPr>
            <a:r>
              <a:rPr lang="ca-ES" sz="1400" b="1" dirty="0" smtClean="0">
                <a:solidFill>
                  <a:srgbClr val="474343"/>
                </a:solidFill>
              </a:rPr>
              <a:t>Destinataris</a:t>
            </a:r>
          </a:p>
          <a:p>
            <a:pPr algn="just"/>
            <a:r>
              <a:rPr lang="ca-ES" sz="1400" dirty="0">
                <a:solidFill>
                  <a:srgbClr val="474343"/>
                </a:solidFill>
              </a:rPr>
              <a:t>Famílies amb fills/es que estan cursant 4rt </a:t>
            </a:r>
            <a:r>
              <a:rPr lang="ca-ES" sz="1400" dirty="0" smtClean="0">
                <a:solidFill>
                  <a:srgbClr val="474343"/>
                </a:solidFill>
              </a:rPr>
              <a:t>d'ESO</a:t>
            </a:r>
          </a:p>
          <a:p>
            <a:pPr algn="just">
              <a:spcBef>
                <a:spcPts val="600"/>
              </a:spcBef>
            </a:pPr>
            <a:r>
              <a:rPr lang="ca-ES" sz="1400" b="1" dirty="0" smtClean="0">
                <a:solidFill>
                  <a:srgbClr val="474343"/>
                </a:solidFill>
              </a:rPr>
              <a:t>Nombre de famílies participants al projecte</a:t>
            </a:r>
          </a:p>
          <a:p>
            <a:pPr algn="just"/>
            <a:r>
              <a:rPr lang="ca-ES" sz="1400" dirty="0" smtClean="0">
                <a:solidFill>
                  <a:srgbClr val="474343"/>
                </a:solidFill>
              </a:rPr>
              <a:t>20 famílies</a:t>
            </a:r>
          </a:p>
          <a:p>
            <a:pPr algn="just">
              <a:spcBef>
                <a:spcPts val="600"/>
              </a:spcBef>
            </a:pPr>
            <a:r>
              <a:rPr lang="ca-ES" sz="1400" b="1" dirty="0" smtClean="0">
                <a:solidFill>
                  <a:srgbClr val="474343"/>
                </a:solidFill>
              </a:rPr>
              <a:t>Centres educatius participants</a:t>
            </a:r>
          </a:p>
          <a:p>
            <a:r>
              <a:rPr lang="ca-ES" sz="1400" dirty="0">
                <a:solidFill>
                  <a:srgbClr val="474343"/>
                </a:solidFill>
              </a:rPr>
              <a:t>Institut la </a:t>
            </a:r>
            <a:r>
              <a:rPr lang="ca-ES" sz="1400" dirty="0" smtClean="0">
                <a:solidFill>
                  <a:srgbClr val="474343"/>
                </a:solidFill>
              </a:rPr>
              <a:t>Plana i Institut </a:t>
            </a:r>
            <a:r>
              <a:rPr lang="ca-ES" sz="1400" dirty="0">
                <a:solidFill>
                  <a:srgbClr val="474343"/>
                </a:solidFill>
              </a:rPr>
              <a:t>Jaume </a:t>
            </a:r>
            <a:r>
              <a:rPr lang="ca-ES" sz="1400" dirty="0" smtClean="0">
                <a:solidFill>
                  <a:srgbClr val="474343"/>
                </a:solidFill>
              </a:rPr>
              <a:t>Callís</a:t>
            </a:r>
          </a:p>
          <a:p>
            <a:pPr lvl="0" algn="just">
              <a:spcBef>
                <a:spcPts val="600"/>
              </a:spcBef>
            </a:pPr>
            <a:r>
              <a:rPr lang="ca-ES" sz="1400" b="1" dirty="0" smtClean="0">
                <a:solidFill>
                  <a:srgbClr val="474343"/>
                </a:solidFill>
              </a:rPr>
              <a:t>Valoració i continuïtat</a:t>
            </a:r>
          </a:p>
          <a:p>
            <a:pPr algn="just"/>
            <a:r>
              <a:rPr lang="ca-ES" sz="1400" dirty="0">
                <a:solidFill>
                  <a:srgbClr val="474343"/>
                </a:solidFill>
              </a:rPr>
              <a:t>Durant aquest curs, els dos centres de secundària de Vic que s'han adherit al programa, l'Institut Jaume Callís i l'Institut la Plana, han seleccionat 10 famílies respectivament amb alumnes de 4rt d'ESO, les quals han gaudit </a:t>
            </a:r>
            <a:r>
              <a:rPr lang="ca-ES" sz="1400" dirty="0" smtClean="0">
                <a:solidFill>
                  <a:srgbClr val="474343"/>
                </a:solidFill>
              </a:rPr>
              <a:t>de sessions grupals i tutories individuals, de manera que de cara al curs 2015/16 es durà a terme la fase de seguiment.</a:t>
            </a:r>
          </a:p>
          <a:p>
            <a:pPr algn="just"/>
            <a:r>
              <a:rPr lang="ca-ES" sz="1400" dirty="0" smtClean="0">
                <a:solidFill>
                  <a:srgbClr val="474343"/>
                </a:solidFill>
              </a:rPr>
              <a:t>Es preveu continuïtat per al proper curs escolar, incorporant noves famílies al programa.</a:t>
            </a:r>
          </a:p>
        </p:txBody>
      </p:sp>
      <p:sp>
        <p:nvSpPr>
          <p:cNvPr id="4" name="Rectangle 10"/>
          <p:cNvSpPr>
            <a:spLocks noGrp="1" noChangeArrowheads="1"/>
          </p:cNvSpPr>
          <p:nvPr>
            <p:ph type="ctrTitle"/>
          </p:nvPr>
        </p:nvSpPr>
        <p:spPr>
          <a:xfrm>
            <a:off x="0" y="0"/>
            <a:ext cx="12192000" cy="660400"/>
          </a:xfrm>
          <a:solidFill>
            <a:srgbClr val="660033"/>
          </a:solidFill>
        </p:spPr>
        <p:txBody>
          <a:bodyPr>
            <a:normAutofit fontScale="90000"/>
          </a:bodyPr>
          <a:lstStyle/>
          <a:p>
            <a:pPr eaLnBrk="1" fontAlgn="auto" hangingPunct="1">
              <a:spcAft>
                <a:spcPts val="0"/>
              </a:spcAft>
              <a:defRPr/>
            </a:pPr>
            <a:r>
              <a:rPr lang="ca-ES" sz="4800" dirty="0" smtClean="0">
                <a:solidFill>
                  <a:schemeClr val="accent1"/>
                </a:solidFill>
                <a:latin typeface="Calibri" pitchFamily="34" charset="0"/>
              </a:rPr>
              <a:t/>
            </a:r>
            <a:br>
              <a:rPr lang="ca-ES" sz="4800" dirty="0" smtClean="0">
                <a:solidFill>
                  <a:schemeClr val="accent1"/>
                </a:solidFill>
                <a:latin typeface="Calibri" pitchFamily="34" charset="0"/>
              </a:rPr>
            </a:br>
            <a:r>
              <a:rPr lang="ca-ES" sz="4800" dirty="0">
                <a:solidFill>
                  <a:schemeClr val="accent1"/>
                </a:solidFill>
                <a:latin typeface="Calibri" pitchFamily="34" charset="0"/>
              </a:rPr>
              <a:t/>
            </a:r>
            <a:br>
              <a:rPr lang="ca-ES" sz="4800" dirty="0">
                <a:solidFill>
                  <a:schemeClr val="accent1"/>
                </a:solidFill>
                <a:latin typeface="Calibri" pitchFamily="34" charset="0"/>
              </a:rPr>
            </a:br>
            <a:endParaRPr lang="es-ES" sz="4800" dirty="0">
              <a:solidFill>
                <a:schemeClr val="accent1"/>
              </a:solidFill>
              <a:latin typeface="Calibri" pitchFamily="34" charset="0"/>
            </a:endParaRPr>
          </a:p>
        </p:txBody>
      </p:sp>
      <p:pic>
        <p:nvPicPr>
          <p:cNvPr id="9" name="Imat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6185723"/>
            <a:ext cx="1943100" cy="511683"/>
          </a:xfrm>
          <a:prstGeom prst="rect">
            <a:avLst/>
          </a:prstGeom>
        </p:spPr>
      </p:pic>
      <p:sp>
        <p:nvSpPr>
          <p:cNvPr id="15" name="Rectangle arrodonit 14"/>
          <p:cNvSpPr/>
          <p:nvPr/>
        </p:nvSpPr>
        <p:spPr>
          <a:xfrm>
            <a:off x="620708" y="1054099"/>
            <a:ext cx="6148392" cy="360843"/>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1.12 La maleta de les famílies</a:t>
            </a:r>
            <a:endParaRPr lang="ca-ES" sz="2000" b="1" dirty="0">
              <a:solidFill>
                <a:srgbClr val="660033"/>
              </a:solidFill>
            </a:endParaRPr>
          </a:p>
        </p:txBody>
      </p:sp>
      <p:sp>
        <p:nvSpPr>
          <p:cNvPr id="13" name="QuadreDeText 12"/>
          <p:cNvSpPr txBox="1"/>
          <p:nvPr/>
        </p:nvSpPr>
        <p:spPr>
          <a:xfrm>
            <a:off x="11290300" y="6550979"/>
            <a:ext cx="901700" cy="261610"/>
          </a:xfrm>
          <a:prstGeom prst="rect">
            <a:avLst/>
          </a:prstGeom>
          <a:noFill/>
        </p:spPr>
        <p:txBody>
          <a:bodyPr wrap="square" rtlCol="0">
            <a:spAutoFit/>
          </a:bodyPr>
          <a:lstStyle/>
          <a:p>
            <a:pPr algn="r"/>
            <a:r>
              <a:rPr lang="ca-ES" sz="1100" dirty="0" smtClean="0">
                <a:solidFill>
                  <a:srgbClr val="474343"/>
                </a:solidFill>
              </a:rPr>
              <a:t>Pg. 21/41</a:t>
            </a:r>
            <a:endParaRPr lang="ca-ES" sz="1100" dirty="0">
              <a:solidFill>
                <a:srgbClr val="474343"/>
              </a:solidFill>
            </a:endParaRPr>
          </a:p>
        </p:txBody>
      </p:sp>
      <p:pic>
        <p:nvPicPr>
          <p:cNvPr id="14" name="Imat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7600" y="6154348"/>
            <a:ext cx="1384300" cy="625231"/>
          </a:xfrm>
          <a:prstGeom prst="rect">
            <a:avLst/>
          </a:prstGeom>
        </p:spPr>
      </p:pic>
      <p:sp>
        <p:nvSpPr>
          <p:cNvPr id="16" name="Rectangle 10"/>
          <p:cNvSpPr txBox="1">
            <a:spLocks noChangeArrowheads="1"/>
          </p:cNvSpPr>
          <p:nvPr/>
        </p:nvSpPr>
        <p:spPr>
          <a:xfrm>
            <a:off x="8013700" y="-7457"/>
            <a:ext cx="4178300" cy="664228"/>
          </a:xfrm>
          <a:prstGeom prst="rect">
            <a:avLst/>
          </a:prstGeom>
          <a:solidFill>
            <a:srgbClr val="6600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sp>
        <p:nvSpPr>
          <p:cNvPr id="17" name="Rectangle arrodonit 16">
            <a:hlinkClick r:id="rId4" action="ppaction://hlinksldjump"/>
          </p:cNvPr>
          <p:cNvSpPr/>
          <p:nvPr/>
        </p:nvSpPr>
        <p:spPr>
          <a:xfrm>
            <a:off x="190500" y="128979"/>
            <a:ext cx="66294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 Projectes relacionats amb la millora de l’èxit educatiu</a:t>
            </a:r>
            <a:endParaRPr lang="ca-ES" sz="2000" b="1" dirty="0">
              <a:solidFill>
                <a:srgbClr val="660033"/>
              </a:solidFill>
            </a:endParaRPr>
          </a:p>
        </p:txBody>
      </p:sp>
      <p:sp>
        <p:nvSpPr>
          <p:cNvPr id="18" name="Fletxa corbada cap amunt 17">
            <a:hlinkClick r:id="rId4" action="ppaction://hlinksldjump"/>
          </p:cNvPr>
          <p:cNvSpPr/>
          <p:nvPr/>
        </p:nvSpPr>
        <p:spPr>
          <a:xfrm rot="15868668">
            <a:off x="6426155" y="161983"/>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12" name="Rectangle arrodonit 11">
            <a:hlinkClick r:id="rId5"/>
          </p:cNvPr>
          <p:cNvSpPr/>
          <p:nvPr/>
        </p:nvSpPr>
        <p:spPr>
          <a:xfrm>
            <a:off x="9448800" y="1047506"/>
            <a:ext cx="2058992" cy="323362"/>
          </a:xfrm>
          <a:prstGeom prst="roundRect">
            <a:avLst/>
          </a:prstGeom>
          <a:solidFill>
            <a:schemeClr val="accent3">
              <a:lumMod val="60000"/>
              <a:lumOff val="4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smtClean="0">
                <a:solidFill>
                  <a:schemeClr val="accent1">
                    <a:lumMod val="75000"/>
                  </a:schemeClr>
                </a:solidFill>
              </a:rPr>
              <a:t>Més informació a la web</a:t>
            </a:r>
            <a:endParaRPr lang="ca-ES" sz="1400" dirty="0">
              <a:solidFill>
                <a:schemeClr val="accent1">
                  <a:lumMod val="75000"/>
                </a:schemeClr>
              </a:solidFill>
            </a:endParaRPr>
          </a:p>
        </p:txBody>
      </p:sp>
    </p:spTree>
    <p:extLst>
      <p:ext uri="{BB962C8B-B14F-4D97-AF65-F5344CB8AC3E}">
        <p14:creationId xmlns:p14="http://schemas.microsoft.com/office/powerpoint/2010/main" val="3828606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arrodonit 39"/>
          <p:cNvSpPr/>
          <p:nvPr/>
        </p:nvSpPr>
        <p:spPr>
          <a:xfrm>
            <a:off x="990600" y="1271714"/>
            <a:ext cx="10477500" cy="4857234"/>
          </a:xfrm>
          <a:prstGeom prst="roundRect">
            <a:avLst/>
          </a:prstGeom>
          <a:solidFill>
            <a:schemeClr val="bg1"/>
          </a:solidFill>
          <a:ln cap="rnd">
            <a:solidFill>
              <a:srgbClr val="660033"/>
            </a:solidFill>
            <a:round/>
          </a:ln>
        </p:spPr>
        <p:style>
          <a:lnRef idx="2">
            <a:schemeClr val="accent1">
              <a:shade val="50000"/>
            </a:schemeClr>
          </a:lnRef>
          <a:fillRef idx="1">
            <a:schemeClr val="accent1"/>
          </a:fillRef>
          <a:effectRef idx="0">
            <a:schemeClr val="accent1"/>
          </a:effectRef>
          <a:fontRef idx="minor">
            <a:schemeClr val="lt1"/>
          </a:fontRef>
        </p:style>
        <p:txBody>
          <a:bodyPr tIns="108000" bIns="36000" numCol="2" spcCol="180000" rtlCol="0" anchor="t" anchorCtr="0"/>
          <a:lstStyle/>
          <a:p>
            <a:pPr algn="just"/>
            <a:r>
              <a:rPr lang="ca-ES" sz="1400" b="1" dirty="0" smtClean="0">
                <a:solidFill>
                  <a:srgbClr val="474343"/>
                </a:solidFill>
              </a:rPr>
              <a:t>Breu descripció</a:t>
            </a:r>
          </a:p>
          <a:p>
            <a:pPr algn="just"/>
            <a:r>
              <a:rPr lang="ca-ES" sz="1400" dirty="0" smtClean="0">
                <a:solidFill>
                  <a:srgbClr val="474343"/>
                </a:solidFill>
              </a:rPr>
              <a:t>L'Oficina </a:t>
            </a:r>
            <a:r>
              <a:rPr lang="ca-ES" sz="1400" dirty="0">
                <a:solidFill>
                  <a:srgbClr val="474343"/>
                </a:solidFill>
              </a:rPr>
              <a:t>Municipal </a:t>
            </a:r>
            <a:r>
              <a:rPr lang="ca-ES" sz="1400" dirty="0" smtClean="0">
                <a:solidFill>
                  <a:srgbClr val="474343"/>
                </a:solidFill>
              </a:rPr>
              <a:t>d‘Escolarització – OME, a més d’oferir una tasca administrativa en el procés d’escolarització, ofereix una tasca d’acompanyament i suport a les famílies. </a:t>
            </a:r>
            <a:endParaRPr lang="ca-ES" sz="1400" dirty="0">
              <a:solidFill>
                <a:srgbClr val="474343"/>
              </a:solidFill>
            </a:endParaRPr>
          </a:p>
          <a:p>
            <a:pPr algn="just"/>
            <a:r>
              <a:rPr lang="ca-ES" sz="1400" dirty="0" smtClean="0">
                <a:solidFill>
                  <a:srgbClr val="474343"/>
                </a:solidFill>
              </a:rPr>
              <a:t>Aquest </a:t>
            </a:r>
            <a:r>
              <a:rPr lang="ca-ES" sz="1400" dirty="0">
                <a:solidFill>
                  <a:srgbClr val="474343"/>
                </a:solidFill>
              </a:rPr>
              <a:t>suport a les famílies, es complementa amb xerrades informatives específiques:</a:t>
            </a:r>
          </a:p>
          <a:p>
            <a:pPr marL="285750" indent="-285750" algn="just">
              <a:buFont typeface="Arial" panose="020B0604020202020204" pitchFamily="34" charset="0"/>
              <a:buChar char="•"/>
            </a:pPr>
            <a:r>
              <a:rPr lang="ca-ES" sz="1400" dirty="0" smtClean="0">
                <a:solidFill>
                  <a:srgbClr val="474343"/>
                </a:solidFill>
              </a:rPr>
              <a:t>Xerrades </a:t>
            </a:r>
            <a:r>
              <a:rPr lang="ca-ES" sz="1400" dirty="0">
                <a:solidFill>
                  <a:srgbClr val="474343"/>
                </a:solidFill>
              </a:rPr>
              <a:t>informatives prèvies a l'inici del període de preinscripció escolar, amb la finalitat d'informar als pares i mares sobre la documentació i tràmits que hauran de seguir per escolaritzar els seus fills/es. Aquestes xerrades, per tant, s'adrecen a famílies amb infants que s'escolaritzaran a P3 durant el següent curs acadèmic.</a:t>
            </a:r>
          </a:p>
          <a:p>
            <a:pPr marL="285750" indent="-285750" algn="just">
              <a:buFont typeface="Arial" panose="020B0604020202020204" pitchFamily="34" charset="0"/>
              <a:buChar char="•"/>
            </a:pPr>
            <a:r>
              <a:rPr lang="ca-ES" sz="1400" dirty="0" smtClean="0">
                <a:solidFill>
                  <a:srgbClr val="474343"/>
                </a:solidFill>
              </a:rPr>
              <a:t>Sessió </a:t>
            </a:r>
            <a:r>
              <a:rPr lang="ca-ES" sz="1400" dirty="0">
                <a:solidFill>
                  <a:srgbClr val="474343"/>
                </a:solidFill>
              </a:rPr>
              <a:t>d'acollida </a:t>
            </a:r>
            <a:r>
              <a:rPr lang="ca-ES" sz="1400" dirty="0" smtClean="0">
                <a:solidFill>
                  <a:srgbClr val="474343"/>
                </a:solidFill>
              </a:rPr>
              <a:t>adreçada </a:t>
            </a:r>
            <a:r>
              <a:rPr lang="ca-ES" sz="1400" dirty="0">
                <a:solidFill>
                  <a:srgbClr val="474343"/>
                </a:solidFill>
              </a:rPr>
              <a:t>a famílies nouvingudes </a:t>
            </a:r>
            <a:r>
              <a:rPr lang="ca-ES" sz="1400" dirty="0" smtClean="0">
                <a:solidFill>
                  <a:srgbClr val="474343"/>
                </a:solidFill>
              </a:rPr>
              <a:t>on </a:t>
            </a:r>
            <a:r>
              <a:rPr lang="ca-ES" sz="1400" dirty="0">
                <a:solidFill>
                  <a:srgbClr val="474343"/>
                </a:solidFill>
              </a:rPr>
              <a:t>s'informa del funcionament del sistema educatiu català, al mateix temps que es fan recomanacions per facilitar la seva tasca d'acompanyament en el procés d'adaptació dels seus fills/es dins l'entorn escolar.</a:t>
            </a:r>
          </a:p>
          <a:p>
            <a:pPr algn="just">
              <a:spcBef>
                <a:spcPts val="600"/>
              </a:spcBef>
            </a:pPr>
            <a:r>
              <a:rPr lang="ca-ES" sz="1400" b="1" dirty="0" smtClean="0">
                <a:solidFill>
                  <a:srgbClr val="474343"/>
                </a:solidFill>
              </a:rPr>
              <a:t>Objectius</a:t>
            </a:r>
            <a:endParaRPr lang="ca-ES" sz="1400" dirty="0" smtClean="0">
              <a:solidFill>
                <a:srgbClr val="474343"/>
              </a:solidFill>
            </a:endParaRPr>
          </a:p>
          <a:p>
            <a:pPr marL="285750" indent="-285750" algn="just">
              <a:buFont typeface="Arial" panose="020B0604020202020204" pitchFamily="34" charset="0"/>
              <a:buChar char="•"/>
            </a:pPr>
            <a:r>
              <a:rPr lang="ca-ES" sz="1400" dirty="0">
                <a:solidFill>
                  <a:srgbClr val="474343"/>
                </a:solidFill>
              </a:rPr>
              <a:t>Oferir suport i assessorament per al procés de preinscripció i matrícula en les etapes d'educació infantil, primària i secundària a la ciutat de Vic</a:t>
            </a:r>
          </a:p>
          <a:p>
            <a:pPr marL="285750" indent="-285750" algn="just">
              <a:buFont typeface="Arial" panose="020B0604020202020204" pitchFamily="34" charset="0"/>
              <a:buChar char="•"/>
            </a:pPr>
            <a:r>
              <a:rPr lang="ca-ES" sz="1400" dirty="0">
                <a:solidFill>
                  <a:srgbClr val="474343"/>
                </a:solidFill>
              </a:rPr>
              <a:t>Oferir eines i recursos a les famílies nouvingudes per al coneixement del sistema educatiu català</a:t>
            </a:r>
            <a:r>
              <a:rPr lang="ca-ES" sz="1400" dirty="0" smtClean="0">
                <a:solidFill>
                  <a:srgbClr val="474343"/>
                </a:solidFill>
              </a:rPr>
              <a:t>.</a:t>
            </a:r>
            <a:r>
              <a:rPr lang="ca-ES" sz="1400" dirty="0">
                <a:solidFill>
                  <a:srgbClr val="474343"/>
                </a:solidFill>
              </a:rPr>
              <a:t> </a:t>
            </a:r>
          </a:p>
          <a:p>
            <a:pPr algn="just">
              <a:spcBef>
                <a:spcPts val="600"/>
              </a:spcBef>
            </a:pPr>
            <a:r>
              <a:rPr lang="ca-ES" sz="1400" b="1" dirty="0" smtClean="0">
                <a:solidFill>
                  <a:srgbClr val="474343"/>
                </a:solidFill>
              </a:rPr>
              <a:t>Entitats implicades</a:t>
            </a:r>
            <a:endParaRPr lang="ca-ES" sz="1400" b="1" dirty="0">
              <a:solidFill>
                <a:srgbClr val="474343"/>
              </a:solidFill>
            </a:endParaRPr>
          </a:p>
          <a:p>
            <a:pPr algn="just"/>
            <a:r>
              <a:rPr lang="ca-ES" sz="1400" dirty="0" smtClean="0">
                <a:solidFill>
                  <a:srgbClr val="474343"/>
                </a:solidFill>
              </a:rPr>
              <a:t>Departament d’Ensenyament</a:t>
            </a:r>
            <a:endParaRPr lang="ca-ES" sz="1400" dirty="0">
              <a:solidFill>
                <a:srgbClr val="474343"/>
              </a:solidFill>
            </a:endParaRPr>
          </a:p>
          <a:p>
            <a:pPr algn="just">
              <a:spcBef>
                <a:spcPts val="600"/>
              </a:spcBef>
            </a:pPr>
            <a:r>
              <a:rPr lang="ca-ES" sz="1400" b="1" dirty="0" smtClean="0">
                <a:solidFill>
                  <a:srgbClr val="474343"/>
                </a:solidFill>
              </a:rPr>
              <a:t>Destinataris</a:t>
            </a:r>
          </a:p>
          <a:p>
            <a:pPr algn="just"/>
            <a:r>
              <a:rPr lang="ca-ES" sz="1400" dirty="0">
                <a:solidFill>
                  <a:srgbClr val="474343"/>
                </a:solidFill>
              </a:rPr>
              <a:t>Pares i mares que es troben en procés d'escolarització o canvi de centre educatiu dels seus fill/es en l'etapa d'educació infantil, primària i secundària </a:t>
            </a:r>
            <a:r>
              <a:rPr lang="ca-ES" sz="1400" dirty="0" smtClean="0">
                <a:solidFill>
                  <a:srgbClr val="474343"/>
                </a:solidFill>
              </a:rPr>
              <a:t>obligatòria</a:t>
            </a:r>
          </a:p>
          <a:p>
            <a:pPr lvl="0" algn="just">
              <a:spcBef>
                <a:spcPts val="600"/>
              </a:spcBef>
            </a:pPr>
            <a:r>
              <a:rPr lang="ca-ES" sz="1400" b="1" dirty="0" smtClean="0">
                <a:solidFill>
                  <a:srgbClr val="474343"/>
                </a:solidFill>
              </a:rPr>
              <a:t>Valoració i continuïtat</a:t>
            </a:r>
          </a:p>
          <a:p>
            <a:pPr lvl="0" algn="just"/>
            <a:r>
              <a:rPr lang="ca-ES" sz="1400" dirty="0" smtClean="0">
                <a:solidFill>
                  <a:srgbClr val="474343"/>
                </a:solidFill>
              </a:rPr>
              <a:t>Les sessions informatives es valoren positivament, ja que a banda d’oferir la informació necessària relacionada al procés d’escolarització dels fills/es, esdevé un espai on els pares i mares tenen l’oportunitat de resoldre dubtes en relació a aquest procés.</a:t>
            </a:r>
          </a:p>
        </p:txBody>
      </p:sp>
      <p:sp>
        <p:nvSpPr>
          <p:cNvPr id="4" name="Rectangle 10"/>
          <p:cNvSpPr>
            <a:spLocks noGrp="1" noChangeArrowheads="1"/>
          </p:cNvSpPr>
          <p:nvPr>
            <p:ph type="ctrTitle"/>
          </p:nvPr>
        </p:nvSpPr>
        <p:spPr>
          <a:xfrm>
            <a:off x="0" y="0"/>
            <a:ext cx="12192000" cy="660400"/>
          </a:xfrm>
          <a:solidFill>
            <a:srgbClr val="660033"/>
          </a:solidFill>
        </p:spPr>
        <p:txBody>
          <a:bodyPr>
            <a:normAutofit fontScale="90000"/>
          </a:bodyPr>
          <a:lstStyle/>
          <a:p>
            <a:pPr eaLnBrk="1" fontAlgn="auto" hangingPunct="1">
              <a:spcAft>
                <a:spcPts val="0"/>
              </a:spcAft>
              <a:defRPr/>
            </a:pPr>
            <a:r>
              <a:rPr lang="ca-ES" sz="4800" dirty="0" smtClean="0">
                <a:solidFill>
                  <a:schemeClr val="accent1"/>
                </a:solidFill>
                <a:latin typeface="Calibri" pitchFamily="34" charset="0"/>
              </a:rPr>
              <a:t/>
            </a:r>
            <a:br>
              <a:rPr lang="ca-ES" sz="4800" dirty="0" smtClean="0">
                <a:solidFill>
                  <a:schemeClr val="accent1"/>
                </a:solidFill>
                <a:latin typeface="Calibri" pitchFamily="34" charset="0"/>
              </a:rPr>
            </a:br>
            <a:r>
              <a:rPr lang="ca-ES" sz="4800" dirty="0">
                <a:solidFill>
                  <a:schemeClr val="accent1"/>
                </a:solidFill>
                <a:latin typeface="Calibri" pitchFamily="34" charset="0"/>
              </a:rPr>
              <a:t/>
            </a:r>
            <a:br>
              <a:rPr lang="ca-ES" sz="4800" dirty="0">
                <a:solidFill>
                  <a:schemeClr val="accent1"/>
                </a:solidFill>
                <a:latin typeface="Calibri" pitchFamily="34" charset="0"/>
              </a:rPr>
            </a:br>
            <a:endParaRPr lang="es-ES" sz="4800" dirty="0">
              <a:solidFill>
                <a:schemeClr val="accent1"/>
              </a:solidFill>
              <a:latin typeface="Calibri" pitchFamily="34" charset="0"/>
            </a:endParaRPr>
          </a:p>
        </p:txBody>
      </p:sp>
      <p:pic>
        <p:nvPicPr>
          <p:cNvPr id="9" name="Imat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6185723"/>
            <a:ext cx="1943100" cy="511683"/>
          </a:xfrm>
          <a:prstGeom prst="rect">
            <a:avLst/>
          </a:prstGeom>
        </p:spPr>
      </p:pic>
      <p:sp>
        <p:nvSpPr>
          <p:cNvPr id="15" name="Rectangle arrodonit 14"/>
          <p:cNvSpPr/>
          <p:nvPr/>
        </p:nvSpPr>
        <p:spPr>
          <a:xfrm>
            <a:off x="620708" y="1054099"/>
            <a:ext cx="6148392" cy="360843"/>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1.13 Suport al procés d’escolarització</a:t>
            </a:r>
            <a:endParaRPr lang="ca-ES" sz="2000" b="1" dirty="0">
              <a:solidFill>
                <a:srgbClr val="660033"/>
              </a:solidFill>
            </a:endParaRPr>
          </a:p>
        </p:txBody>
      </p:sp>
      <p:sp>
        <p:nvSpPr>
          <p:cNvPr id="13" name="QuadreDeText 12"/>
          <p:cNvSpPr txBox="1"/>
          <p:nvPr/>
        </p:nvSpPr>
        <p:spPr>
          <a:xfrm>
            <a:off x="11290300" y="6550979"/>
            <a:ext cx="901700" cy="261610"/>
          </a:xfrm>
          <a:prstGeom prst="rect">
            <a:avLst/>
          </a:prstGeom>
          <a:noFill/>
        </p:spPr>
        <p:txBody>
          <a:bodyPr wrap="square" rtlCol="0">
            <a:spAutoFit/>
          </a:bodyPr>
          <a:lstStyle/>
          <a:p>
            <a:pPr algn="r"/>
            <a:r>
              <a:rPr lang="ca-ES" sz="1100" dirty="0" smtClean="0">
                <a:solidFill>
                  <a:srgbClr val="474343"/>
                </a:solidFill>
              </a:rPr>
              <a:t>Pg. 22/41</a:t>
            </a:r>
            <a:endParaRPr lang="ca-ES" sz="1100" dirty="0">
              <a:solidFill>
                <a:srgbClr val="474343"/>
              </a:solidFill>
            </a:endParaRPr>
          </a:p>
        </p:txBody>
      </p:sp>
      <p:pic>
        <p:nvPicPr>
          <p:cNvPr id="14" name="Imat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7600" y="6154348"/>
            <a:ext cx="1384300" cy="625231"/>
          </a:xfrm>
          <a:prstGeom prst="rect">
            <a:avLst/>
          </a:prstGeom>
        </p:spPr>
      </p:pic>
      <p:sp>
        <p:nvSpPr>
          <p:cNvPr id="11" name="Rectangle arrodonit 10">
            <a:hlinkClick r:id="rId4" action="ppaction://hlinksldjump"/>
          </p:cNvPr>
          <p:cNvSpPr/>
          <p:nvPr/>
        </p:nvSpPr>
        <p:spPr>
          <a:xfrm>
            <a:off x="190500" y="128979"/>
            <a:ext cx="51054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 Projectes </a:t>
            </a:r>
            <a:r>
              <a:rPr lang="ca-ES" sz="2000" b="1" dirty="0">
                <a:solidFill>
                  <a:srgbClr val="660033"/>
                </a:solidFill>
              </a:rPr>
              <a:t>de suport als centres educatius</a:t>
            </a:r>
          </a:p>
        </p:txBody>
      </p:sp>
      <p:sp>
        <p:nvSpPr>
          <p:cNvPr id="12" name="Fletxa corbada cap amunt 11">
            <a:hlinkClick r:id="rId4" action="ppaction://hlinksldjump"/>
          </p:cNvPr>
          <p:cNvSpPr/>
          <p:nvPr/>
        </p:nvSpPr>
        <p:spPr>
          <a:xfrm rot="15868668">
            <a:off x="4942048" y="163234"/>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16" name="Rectangle 10"/>
          <p:cNvSpPr txBox="1">
            <a:spLocks noChangeArrowheads="1"/>
          </p:cNvSpPr>
          <p:nvPr/>
        </p:nvSpPr>
        <p:spPr>
          <a:xfrm>
            <a:off x="8013700" y="-7457"/>
            <a:ext cx="4178300" cy="664228"/>
          </a:xfrm>
          <a:prstGeom prst="rect">
            <a:avLst/>
          </a:prstGeom>
          <a:solidFill>
            <a:srgbClr val="6600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sp>
        <p:nvSpPr>
          <p:cNvPr id="17" name="Rectangle arrodonit 16">
            <a:hlinkClick r:id="rId4" action="ppaction://hlinksldjump"/>
          </p:cNvPr>
          <p:cNvSpPr/>
          <p:nvPr/>
        </p:nvSpPr>
        <p:spPr>
          <a:xfrm>
            <a:off x="190500" y="128979"/>
            <a:ext cx="66294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 Projectes relacionats amb la millora de l’èxit educatiu</a:t>
            </a:r>
            <a:endParaRPr lang="ca-ES" sz="2000" b="1" dirty="0">
              <a:solidFill>
                <a:srgbClr val="660033"/>
              </a:solidFill>
            </a:endParaRPr>
          </a:p>
        </p:txBody>
      </p:sp>
      <p:sp>
        <p:nvSpPr>
          <p:cNvPr id="18" name="Fletxa corbada cap amunt 17">
            <a:hlinkClick r:id="rId4" action="ppaction://hlinksldjump"/>
          </p:cNvPr>
          <p:cNvSpPr/>
          <p:nvPr/>
        </p:nvSpPr>
        <p:spPr>
          <a:xfrm rot="15868668">
            <a:off x="6426155" y="161983"/>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19" name="Rectangle arrodonit 18">
            <a:hlinkClick r:id="rId5"/>
          </p:cNvPr>
          <p:cNvSpPr/>
          <p:nvPr/>
        </p:nvSpPr>
        <p:spPr>
          <a:xfrm>
            <a:off x="9448800" y="1047506"/>
            <a:ext cx="2058992" cy="323362"/>
          </a:xfrm>
          <a:prstGeom prst="roundRect">
            <a:avLst/>
          </a:prstGeom>
          <a:solidFill>
            <a:schemeClr val="accent3">
              <a:lumMod val="60000"/>
              <a:lumOff val="4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smtClean="0">
                <a:solidFill>
                  <a:schemeClr val="accent1">
                    <a:lumMod val="75000"/>
                  </a:schemeClr>
                </a:solidFill>
              </a:rPr>
              <a:t>Més informació a la web</a:t>
            </a:r>
            <a:endParaRPr lang="ca-ES" sz="1400" dirty="0">
              <a:solidFill>
                <a:schemeClr val="accent1">
                  <a:lumMod val="75000"/>
                </a:schemeClr>
              </a:solidFill>
            </a:endParaRPr>
          </a:p>
        </p:txBody>
      </p:sp>
      <p:pic>
        <p:nvPicPr>
          <p:cNvPr id="20" name="Imatge 19"/>
          <p:cNvPicPr>
            <a:picLocks noChangeAspect="1"/>
          </p:cNvPicPr>
          <p:nvPr/>
        </p:nvPicPr>
        <p:blipFill rotWithShape="1">
          <a:blip r:embed="rId6" cstate="print">
            <a:extLst>
              <a:ext uri="{28A0092B-C50C-407E-A947-70E740481C1C}">
                <a14:useLocalDpi xmlns:a14="http://schemas.microsoft.com/office/drawing/2010/main" val="0"/>
              </a:ext>
            </a:extLst>
          </a:blip>
          <a:srcRect t="6748" b="25759"/>
          <a:stretch/>
        </p:blipFill>
        <p:spPr>
          <a:xfrm>
            <a:off x="7349535" y="802216"/>
            <a:ext cx="1364587" cy="604242"/>
          </a:xfrm>
          <a:prstGeom prst="rect">
            <a:avLst/>
          </a:prstGeom>
        </p:spPr>
      </p:pic>
    </p:spTree>
    <p:extLst>
      <p:ext uri="{BB962C8B-B14F-4D97-AF65-F5344CB8AC3E}">
        <p14:creationId xmlns:p14="http://schemas.microsoft.com/office/powerpoint/2010/main" val="14011159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arrodonit 39"/>
          <p:cNvSpPr/>
          <p:nvPr/>
        </p:nvSpPr>
        <p:spPr>
          <a:xfrm>
            <a:off x="990600" y="1271714"/>
            <a:ext cx="10477500" cy="4857234"/>
          </a:xfrm>
          <a:prstGeom prst="roundRect">
            <a:avLst/>
          </a:prstGeom>
          <a:solidFill>
            <a:schemeClr val="bg1"/>
          </a:solidFill>
          <a:ln cap="rnd">
            <a:solidFill>
              <a:srgbClr val="660033"/>
            </a:solidFill>
            <a:round/>
          </a:ln>
        </p:spPr>
        <p:style>
          <a:lnRef idx="2">
            <a:schemeClr val="accent1">
              <a:shade val="50000"/>
            </a:schemeClr>
          </a:lnRef>
          <a:fillRef idx="1">
            <a:schemeClr val="accent1"/>
          </a:fillRef>
          <a:effectRef idx="0">
            <a:schemeClr val="accent1"/>
          </a:effectRef>
          <a:fontRef idx="minor">
            <a:schemeClr val="lt1"/>
          </a:fontRef>
        </p:style>
        <p:txBody>
          <a:bodyPr tIns="108000" bIns="36000" numCol="2" spcCol="180000" rtlCol="0" anchor="t" anchorCtr="0"/>
          <a:lstStyle/>
          <a:p>
            <a:pPr algn="just"/>
            <a:r>
              <a:rPr lang="ca-ES" sz="1400" b="1" dirty="0" smtClean="0">
                <a:solidFill>
                  <a:srgbClr val="474343"/>
                </a:solidFill>
              </a:rPr>
              <a:t>Breu descripció</a:t>
            </a:r>
          </a:p>
          <a:p>
            <a:pPr algn="just"/>
            <a:r>
              <a:rPr lang="ca-ES" sz="1400" dirty="0" smtClean="0">
                <a:solidFill>
                  <a:srgbClr val="474343"/>
                </a:solidFill>
              </a:rPr>
              <a:t>La </a:t>
            </a:r>
            <a:r>
              <a:rPr lang="ca-ES" sz="1400" dirty="0">
                <a:solidFill>
                  <a:srgbClr val="474343"/>
                </a:solidFill>
              </a:rPr>
              <a:t>diagnosi inicial realitzada pel Projecte Educatiu de Ciutat va tornar a posar sobre la taula les mancances pel que fa a coneixement de la ciutat que tenien els vigatans. Davant d’això, la regidoria </a:t>
            </a:r>
            <a:r>
              <a:rPr lang="ca-ES" sz="1400" dirty="0" smtClean="0">
                <a:solidFill>
                  <a:srgbClr val="474343"/>
                </a:solidFill>
              </a:rPr>
              <a:t>d’Educació, </a:t>
            </a:r>
            <a:r>
              <a:rPr lang="ca-ES" sz="1400" dirty="0">
                <a:solidFill>
                  <a:srgbClr val="474343"/>
                </a:solidFill>
              </a:rPr>
              <a:t>va iniciar un projecte amb l’objectiu de potenciar el coneixement de la ciutat per part dels vigatans i vigatanes així com de fomentar el sentiment de pertinença a la ciutat dels seus habitants. </a:t>
            </a:r>
            <a:endParaRPr lang="ca-ES" sz="1400" dirty="0" smtClean="0">
              <a:solidFill>
                <a:srgbClr val="474343"/>
              </a:solidFill>
            </a:endParaRPr>
          </a:p>
          <a:p>
            <a:pPr algn="just"/>
            <a:r>
              <a:rPr lang="ca-ES" sz="1400" dirty="0" smtClean="0">
                <a:solidFill>
                  <a:srgbClr val="474343"/>
                </a:solidFill>
              </a:rPr>
              <a:t>El </a:t>
            </a:r>
            <a:r>
              <a:rPr lang="ca-ES" sz="1400" dirty="0">
                <a:solidFill>
                  <a:srgbClr val="474343"/>
                </a:solidFill>
              </a:rPr>
              <a:t>projecte de promoció del coneixement de l’entorn està format per les següents accions</a:t>
            </a:r>
          </a:p>
          <a:p>
            <a:pPr marL="285750" indent="-285750" algn="just">
              <a:buFont typeface="Arial" panose="020B0604020202020204" pitchFamily="34" charset="0"/>
              <a:buChar char="•"/>
            </a:pPr>
            <a:r>
              <a:rPr lang="ca-ES" sz="1400" dirty="0">
                <a:solidFill>
                  <a:srgbClr val="474343"/>
                </a:solidFill>
                <a:hlinkClick r:id="rId2" tooltip="Bits d'intel·ligència"/>
              </a:rPr>
              <a:t>Bits d'intel·ligència </a:t>
            </a:r>
            <a:endParaRPr lang="ca-ES" sz="1400" dirty="0" smtClean="0">
              <a:solidFill>
                <a:srgbClr val="474343"/>
              </a:solidFill>
            </a:endParaRPr>
          </a:p>
          <a:p>
            <a:pPr marL="285750" indent="-285750" algn="just">
              <a:buFont typeface="Arial" panose="020B0604020202020204" pitchFamily="34" charset="0"/>
              <a:buChar char="•"/>
            </a:pPr>
            <a:r>
              <a:rPr lang="ca-ES" sz="1400" dirty="0" smtClean="0">
                <a:solidFill>
                  <a:srgbClr val="474343"/>
                </a:solidFill>
                <a:hlinkClick r:id="rId3" tooltip="Vic, la meva ciutat"/>
              </a:rPr>
              <a:t>Vic</a:t>
            </a:r>
            <a:r>
              <a:rPr lang="ca-ES" sz="1400" dirty="0">
                <a:solidFill>
                  <a:srgbClr val="474343"/>
                </a:solidFill>
                <a:hlinkClick r:id="rId3" tooltip="Vic, la meva ciutat"/>
              </a:rPr>
              <a:t>, la meva ciutat</a:t>
            </a:r>
            <a:endParaRPr lang="ca-ES" sz="1400" dirty="0">
              <a:solidFill>
                <a:srgbClr val="474343"/>
              </a:solidFill>
            </a:endParaRPr>
          </a:p>
          <a:p>
            <a:pPr marL="285750" indent="-285750" algn="just">
              <a:buFont typeface="Arial" panose="020B0604020202020204" pitchFamily="34" charset="0"/>
              <a:buChar char="•"/>
            </a:pPr>
            <a:r>
              <a:rPr lang="ca-ES" sz="1400" dirty="0">
                <a:solidFill>
                  <a:srgbClr val="474343"/>
                </a:solidFill>
                <a:hlinkClick r:id="rId4" tooltip="Osona, la meva comarca"/>
              </a:rPr>
              <a:t>Osona la meva </a:t>
            </a:r>
            <a:r>
              <a:rPr lang="ca-ES" sz="1400" dirty="0" smtClean="0">
                <a:solidFill>
                  <a:srgbClr val="474343"/>
                </a:solidFill>
                <a:hlinkClick r:id="rId4" tooltip="Osona, la meva comarca"/>
              </a:rPr>
              <a:t>comarca</a:t>
            </a:r>
            <a:endParaRPr lang="ca-ES" sz="1400" dirty="0">
              <a:solidFill>
                <a:srgbClr val="474343"/>
              </a:solidFill>
            </a:endParaRPr>
          </a:p>
          <a:p>
            <a:pPr algn="just">
              <a:spcBef>
                <a:spcPts val="600"/>
              </a:spcBef>
            </a:pPr>
            <a:r>
              <a:rPr lang="ca-ES" sz="1400" b="1" dirty="0" smtClean="0">
                <a:solidFill>
                  <a:srgbClr val="474343"/>
                </a:solidFill>
              </a:rPr>
              <a:t>Objectius</a:t>
            </a:r>
            <a:endParaRPr lang="ca-ES" sz="1400" dirty="0" smtClean="0">
              <a:solidFill>
                <a:srgbClr val="474343"/>
              </a:solidFill>
            </a:endParaRPr>
          </a:p>
          <a:p>
            <a:pPr marL="285750" indent="-285750" algn="just">
              <a:buFont typeface="Arial" panose="020B0604020202020204" pitchFamily="34" charset="0"/>
              <a:buChar char="•"/>
            </a:pPr>
            <a:r>
              <a:rPr lang="ca-ES" sz="1400" dirty="0" smtClean="0">
                <a:solidFill>
                  <a:srgbClr val="474343"/>
                </a:solidFill>
              </a:rPr>
              <a:t>Promoure el coneixement de la ciutat de Vic. </a:t>
            </a:r>
          </a:p>
          <a:p>
            <a:pPr marL="285750" indent="-285750" algn="just">
              <a:buFont typeface="Arial" panose="020B0604020202020204" pitchFamily="34" charset="0"/>
              <a:buChar char="•"/>
            </a:pPr>
            <a:r>
              <a:rPr lang="ca-ES" sz="1400" dirty="0" smtClean="0">
                <a:solidFill>
                  <a:srgbClr val="474343"/>
                </a:solidFill>
              </a:rPr>
              <a:t>Afavorir el sentiment de pertinença entre la població vigatana.</a:t>
            </a:r>
          </a:p>
          <a:p>
            <a:pPr marL="285750" indent="-285750" algn="just">
              <a:buFont typeface="Arial" panose="020B0604020202020204" pitchFamily="34" charset="0"/>
              <a:buChar char="•"/>
            </a:pPr>
            <a:r>
              <a:rPr lang="ca-ES" sz="1400" dirty="0" smtClean="0">
                <a:solidFill>
                  <a:srgbClr val="474343"/>
                </a:solidFill>
              </a:rPr>
              <a:t>Oferir eines i recursos a la comunitat educativa per tal de desenvolupar matèries curriculars relacionades amb el coneixement de l’entorn proper.</a:t>
            </a:r>
          </a:p>
          <a:p>
            <a:pPr algn="just">
              <a:spcBef>
                <a:spcPts val="600"/>
              </a:spcBef>
            </a:pPr>
            <a:r>
              <a:rPr lang="ca-ES" sz="1400" b="1" dirty="0" smtClean="0">
                <a:solidFill>
                  <a:srgbClr val="474343"/>
                </a:solidFill>
              </a:rPr>
              <a:t>Destinataris</a:t>
            </a:r>
          </a:p>
          <a:p>
            <a:pPr algn="just"/>
            <a:r>
              <a:rPr lang="ca-ES" sz="1400" dirty="0" smtClean="0">
                <a:solidFill>
                  <a:srgbClr val="474343"/>
                </a:solidFill>
              </a:rPr>
              <a:t>Centres educatius de la ciutat</a:t>
            </a:r>
          </a:p>
          <a:p>
            <a:pPr lvl="0" algn="just">
              <a:spcBef>
                <a:spcPts val="600"/>
              </a:spcBef>
            </a:pPr>
            <a:r>
              <a:rPr lang="ca-ES" sz="1400" b="1" dirty="0" smtClean="0">
                <a:solidFill>
                  <a:srgbClr val="474343"/>
                </a:solidFill>
              </a:rPr>
              <a:t>Valoració i continuïtat</a:t>
            </a:r>
          </a:p>
          <a:p>
            <a:pPr lvl="0" algn="just"/>
            <a:r>
              <a:rPr lang="ca-ES" sz="1400" dirty="0" smtClean="0">
                <a:solidFill>
                  <a:srgbClr val="474343"/>
                </a:solidFill>
              </a:rPr>
              <a:t>A l’inici d’aquest darrer curs escolar, s’ha imprès l’última edició en format paper del recurs: Vic, la meva ciutat.</a:t>
            </a:r>
          </a:p>
          <a:p>
            <a:pPr lvl="0" algn="just"/>
            <a:r>
              <a:rPr lang="ca-ES" sz="1400" dirty="0" smtClean="0">
                <a:solidFill>
                  <a:srgbClr val="474343"/>
                </a:solidFill>
              </a:rPr>
              <a:t>A partir d’aleshores, els centres educatius tenen a la seva disposició aquest material en format digital per tal que se’l puguin descarregar i fer-ne l’ús que els sigui necessari.</a:t>
            </a:r>
          </a:p>
        </p:txBody>
      </p:sp>
      <p:sp>
        <p:nvSpPr>
          <p:cNvPr id="4" name="Rectangle 10"/>
          <p:cNvSpPr>
            <a:spLocks noGrp="1" noChangeArrowheads="1"/>
          </p:cNvSpPr>
          <p:nvPr>
            <p:ph type="ctrTitle"/>
          </p:nvPr>
        </p:nvSpPr>
        <p:spPr>
          <a:xfrm>
            <a:off x="0" y="0"/>
            <a:ext cx="12192000" cy="660400"/>
          </a:xfrm>
          <a:solidFill>
            <a:srgbClr val="660033"/>
          </a:solidFill>
        </p:spPr>
        <p:txBody>
          <a:bodyPr>
            <a:normAutofit fontScale="90000"/>
          </a:bodyPr>
          <a:lstStyle/>
          <a:p>
            <a:pPr eaLnBrk="1" fontAlgn="auto" hangingPunct="1">
              <a:spcAft>
                <a:spcPts val="0"/>
              </a:spcAft>
              <a:defRPr/>
            </a:pPr>
            <a:r>
              <a:rPr lang="ca-ES" sz="4800" dirty="0" smtClean="0">
                <a:solidFill>
                  <a:schemeClr val="accent1"/>
                </a:solidFill>
                <a:latin typeface="Calibri" pitchFamily="34" charset="0"/>
              </a:rPr>
              <a:t/>
            </a:r>
            <a:br>
              <a:rPr lang="ca-ES" sz="4800" dirty="0" smtClean="0">
                <a:solidFill>
                  <a:schemeClr val="accent1"/>
                </a:solidFill>
                <a:latin typeface="Calibri" pitchFamily="34" charset="0"/>
              </a:rPr>
            </a:br>
            <a:r>
              <a:rPr lang="ca-ES" sz="4800" dirty="0">
                <a:solidFill>
                  <a:schemeClr val="accent1"/>
                </a:solidFill>
                <a:latin typeface="Calibri" pitchFamily="34" charset="0"/>
              </a:rPr>
              <a:t/>
            </a:r>
            <a:br>
              <a:rPr lang="ca-ES" sz="4800" dirty="0">
                <a:solidFill>
                  <a:schemeClr val="accent1"/>
                </a:solidFill>
                <a:latin typeface="Calibri" pitchFamily="34" charset="0"/>
              </a:rPr>
            </a:br>
            <a:endParaRPr lang="es-ES" sz="4800" dirty="0">
              <a:solidFill>
                <a:schemeClr val="accent1"/>
              </a:solidFill>
              <a:latin typeface="Calibri" pitchFamily="34" charset="0"/>
            </a:endParaRPr>
          </a:p>
        </p:txBody>
      </p:sp>
      <p:pic>
        <p:nvPicPr>
          <p:cNvPr id="9" name="Imat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100" y="6185723"/>
            <a:ext cx="1943100" cy="511683"/>
          </a:xfrm>
          <a:prstGeom prst="rect">
            <a:avLst/>
          </a:prstGeom>
        </p:spPr>
      </p:pic>
      <p:sp>
        <p:nvSpPr>
          <p:cNvPr id="15" name="Rectangle arrodonit 14"/>
          <p:cNvSpPr/>
          <p:nvPr/>
        </p:nvSpPr>
        <p:spPr>
          <a:xfrm>
            <a:off x="620708" y="1054099"/>
            <a:ext cx="7062792" cy="360843"/>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1.14 Materials didàctics per treballar la ciutat</a:t>
            </a:r>
            <a:endParaRPr lang="ca-ES" sz="2000" b="1" dirty="0">
              <a:solidFill>
                <a:srgbClr val="660033"/>
              </a:solidFill>
            </a:endParaRPr>
          </a:p>
        </p:txBody>
      </p:sp>
      <p:sp>
        <p:nvSpPr>
          <p:cNvPr id="13" name="QuadreDeText 12"/>
          <p:cNvSpPr txBox="1"/>
          <p:nvPr/>
        </p:nvSpPr>
        <p:spPr>
          <a:xfrm>
            <a:off x="11290300" y="6550979"/>
            <a:ext cx="901700" cy="261610"/>
          </a:xfrm>
          <a:prstGeom prst="rect">
            <a:avLst/>
          </a:prstGeom>
          <a:noFill/>
        </p:spPr>
        <p:txBody>
          <a:bodyPr wrap="square" rtlCol="0">
            <a:spAutoFit/>
          </a:bodyPr>
          <a:lstStyle/>
          <a:p>
            <a:pPr algn="r"/>
            <a:r>
              <a:rPr lang="ca-ES" sz="1100" dirty="0" smtClean="0">
                <a:solidFill>
                  <a:srgbClr val="474343"/>
                </a:solidFill>
              </a:rPr>
              <a:t>Pg. 23/41</a:t>
            </a:r>
            <a:endParaRPr lang="ca-ES" sz="1100" dirty="0">
              <a:solidFill>
                <a:srgbClr val="474343"/>
              </a:solidFill>
            </a:endParaRPr>
          </a:p>
        </p:txBody>
      </p:sp>
      <p:pic>
        <p:nvPicPr>
          <p:cNvPr id="14" name="Imatg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7600" y="6154348"/>
            <a:ext cx="1384300" cy="625231"/>
          </a:xfrm>
          <a:prstGeom prst="rect">
            <a:avLst/>
          </a:prstGeom>
        </p:spPr>
      </p:pic>
      <p:sp>
        <p:nvSpPr>
          <p:cNvPr id="12" name="Rectangle 10"/>
          <p:cNvSpPr txBox="1">
            <a:spLocks noChangeArrowheads="1"/>
          </p:cNvSpPr>
          <p:nvPr/>
        </p:nvSpPr>
        <p:spPr>
          <a:xfrm>
            <a:off x="8013700" y="-7457"/>
            <a:ext cx="4178300" cy="664228"/>
          </a:xfrm>
          <a:prstGeom prst="rect">
            <a:avLst/>
          </a:prstGeom>
          <a:solidFill>
            <a:srgbClr val="6600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sp>
        <p:nvSpPr>
          <p:cNvPr id="16" name="Rectangle arrodonit 15">
            <a:hlinkClick r:id="rId7"/>
          </p:cNvPr>
          <p:cNvSpPr/>
          <p:nvPr/>
        </p:nvSpPr>
        <p:spPr>
          <a:xfrm>
            <a:off x="9448800" y="1047506"/>
            <a:ext cx="2058992" cy="323362"/>
          </a:xfrm>
          <a:prstGeom prst="roundRect">
            <a:avLst/>
          </a:prstGeom>
          <a:solidFill>
            <a:schemeClr val="accent3">
              <a:lumMod val="60000"/>
              <a:lumOff val="4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smtClean="0">
                <a:solidFill>
                  <a:schemeClr val="accent1">
                    <a:lumMod val="75000"/>
                  </a:schemeClr>
                </a:solidFill>
              </a:rPr>
              <a:t>Més informació a la web</a:t>
            </a:r>
            <a:endParaRPr lang="ca-ES" sz="1400" dirty="0">
              <a:solidFill>
                <a:schemeClr val="accent1">
                  <a:lumMod val="75000"/>
                </a:schemeClr>
              </a:solidFill>
            </a:endParaRPr>
          </a:p>
        </p:txBody>
      </p:sp>
      <p:sp>
        <p:nvSpPr>
          <p:cNvPr id="17" name="Rectangle arrodonit 16">
            <a:hlinkClick r:id="rId8" action="ppaction://hlinksldjump"/>
          </p:cNvPr>
          <p:cNvSpPr/>
          <p:nvPr/>
        </p:nvSpPr>
        <p:spPr>
          <a:xfrm>
            <a:off x="190500" y="128979"/>
            <a:ext cx="66294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 Projectes relacionats amb la millora de l’èxit educatiu</a:t>
            </a:r>
            <a:endParaRPr lang="ca-ES" sz="2000" b="1" dirty="0">
              <a:solidFill>
                <a:srgbClr val="660033"/>
              </a:solidFill>
            </a:endParaRPr>
          </a:p>
        </p:txBody>
      </p:sp>
      <p:sp>
        <p:nvSpPr>
          <p:cNvPr id="18" name="Fletxa corbada cap amunt 17">
            <a:hlinkClick r:id="rId8" action="ppaction://hlinksldjump"/>
          </p:cNvPr>
          <p:cNvSpPr/>
          <p:nvPr/>
        </p:nvSpPr>
        <p:spPr>
          <a:xfrm rot="15868668">
            <a:off x="6426155" y="161983"/>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Tree>
    <p:extLst>
      <p:ext uri="{BB962C8B-B14F-4D97-AF65-F5344CB8AC3E}">
        <p14:creationId xmlns:p14="http://schemas.microsoft.com/office/powerpoint/2010/main" val="37147590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arrodonit 39"/>
          <p:cNvSpPr/>
          <p:nvPr/>
        </p:nvSpPr>
        <p:spPr>
          <a:xfrm>
            <a:off x="990600" y="1271714"/>
            <a:ext cx="10477500" cy="4857234"/>
          </a:xfrm>
          <a:prstGeom prst="roundRect">
            <a:avLst/>
          </a:prstGeom>
          <a:solidFill>
            <a:schemeClr val="bg1"/>
          </a:solidFill>
          <a:ln cap="rnd">
            <a:solidFill>
              <a:srgbClr val="660033"/>
            </a:solidFill>
            <a:round/>
          </a:ln>
        </p:spPr>
        <p:style>
          <a:lnRef idx="2">
            <a:schemeClr val="accent1">
              <a:shade val="50000"/>
            </a:schemeClr>
          </a:lnRef>
          <a:fillRef idx="1">
            <a:schemeClr val="accent1"/>
          </a:fillRef>
          <a:effectRef idx="0">
            <a:schemeClr val="accent1"/>
          </a:effectRef>
          <a:fontRef idx="minor">
            <a:schemeClr val="lt1"/>
          </a:fontRef>
        </p:style>
        <p:txBody>
          <a:bodyPr tIns="108000" bIns="36000" numCol="2" spcCol="180000" rtlCol="0" anchor="t" anchorCtr="0"/>
          <a:lstStyle/>
          <a:p>
            <a:pPr algn="just"/>
            <a:r>
              <a:rPr lang="ca-ES" sz="1400" b="1" dirty="0" smtClean="0">
                <a:solidFill>
                  <a:srgbClr val="474343"/>
                </a:solidFill>
              </a:rPr>
              <a:t>Breu descripció</a:t>
            </a:r>
          </a:p>
          <a:p>
            <a:pPr algn="just"/>
            <a:r>
              <a:rPr lang="ca-ES" sz="1400" dirty="0">
                <a:solidFill>
                  <a:srgbClr val="474343"/>
                </a:solidFill>
              </a:rPr>
              <a:t>Recull de l'oferta de serveis i recursos municipals destinats als centres educatius de la ciutat, adreçats a alumnes d'educació infantil, primària i secundària.</a:t>
            </a:r>
            <a:endParaRPr lang="ca-ES" sz="1400" dirty="0" smtClean="0">
              <a:solidFill>
                <a:srgbClr val="474343"/>
              </a:solidFill>
            </a:endParaRPr>
          </a:p>
          <a:p>
            <a:pPr algn="just"/>
            <a:r>
              <a:rPr lang="ca-ES" sz="1400" dirty="0" smtClean="0">
                <a:solidFill>
                  <a:srgbClr val="474343"/>
                </a:solidFill>
              </a:rPr>
              <a:t>En aquest catàleg s’hi pot trobar recursos relacionats amb l’educació ambiental, educació viària, arts escèniques, cooperació, seguretat i emergències, turisme, educació i esport, salut, gènere, emprenedoria, entre d’altres, així com recursos, projectes i serveis específics a disposició dels centres.</a:t>
            </a:r>
          </a:p>
          <a:p>
            <a:pPr algn="just">
              <a:spcBef>
                <a:spcPts val="600"/>
              </a:spcBef>
            </a:pPr>
            <a:endParaRPr lang="ca-ES" sz="1400" b="1" dirty="0" smtClean="0">
              <a:solidFill>
                <a:srgbClr val="474343"/>
              </a:solidFill>
            </a:endParaRPr>
          </a:p>
          <a:p>
            <a:pPr algn="just">
              <a:spcBef>
                <a:spcPts val="600"/>
              </a:spcBef>
            </a:pPr>
            <a:r>
              <a:rPr lang="ca-ES" sz="1400" b="1" dirty="0" smtClean="0">
                <a:solidFill>
                  <a:srgbClr val="474343"/>
                </a:solidFill>
              </a:rPr>
              <a:t>Objectius</a:t>
            </a:r>
            <a:endParaRPr lang="ca-ES" sz="1400" dirty="0" smtClean="0">
              <a:solidFill>
                <a:srgbClr val="474343"/>
              </a:solidFill>
            </a:endParaRPr>
          </a:p>
          <a:p>
            <a:pPr marL="285750" indent="-285750" algn="just">
              <a:buFont typeface="Arial" panose="020B0604020202020204" pitchFamily="34" charset="0"/>
              <a:buChar char="•"/>
            </a:pPr>
            <a:r>
              <a:rPr lang="ca-ES" sz="1400" dirty="0" smtClean="0">
                <a:solidFill>
                  <a:srgbClr val="474343"/>
                </a:solidFill>
              </a:rPr>
              <a:t>Recollir tota l’oferta de serveis i recursos municipals a disposició dels centres educatius de la ciutat</a:t>
            </a:r>
            <a:endParaRPr lang="ca-ES" sz="1400" dirty="0">
              <a:solidFill>
                <a:srgbClr val="474343"/>
              </a:solidFill>
            </a:endParaRPr>
          </a:p>
          <a:p>
            <a:pPr algn="just">
              <a:spcBef>
                <a:spcPts val="600"/>
              </a:spcBef>
            </a:pPr>
            <a:endParaRPr lang="ca-ES" sz="1400" b="1" dirty="0" smtClean="0">
              <a:solidFill>
                <a:srgbClr val="474343"/>
              </a:solidFill>
            </a:endParaRPr>
          </a:p>
          <a:p>
            <a:pPr algn="just">
              <a:spcBef>
                <a:spcPts val="600"/>
              </a:spcBef>
            </a:pPr>
            <a:r>
              <a:rPr lang="ca-ES" sz="1400" b="1" dirty="0" smtClean="0">
                <a:solidFill>
                  <a:srgbClr val="474343"/>
                </a:solidFill>
              </a:rPr>
              <a:t>Destinataris</a:t>
            </a:r>
          </a:p>
          <a:p>
            <a:pPr algn="just"/>
            <a:r>
              <a:rPr lang="ca-ES" sz="1400" dirty="0" smtClean="0">
                <a:solidFill>
                  <a:srgbClr val="474343"/>
                </a:solidFill>
              </a:rPr>
              <a:t>Centres educatius de la ciutat dins l’etapa d’infantil, primària i secundària.</a:t>
            </a:r>
          </a:p>
          <a:p>
            <a:pPr lvl="0" algn="just">
              <a:spcBef>
                <a:spcPts val="600"/>
              </a:spcBef>
            </a:pPr>
            <a:endParaRPr lang="ca-ES" sz="1400" b="1" dirty="0" smtClean="0">
              <a:solidFill>
                <a:srgbClr val="474343"/>
              </a:solidFill>
            </a:endParaRPr>
          </a:p>
          <a:p>
            <a:pPr lvl="0" algn="just">
              <a:spcBef>
                <a:spcPts val="600"/>
              </a:spcBef>
            </a:pPr>
            <a:r>
              <a:rPr lang="ca-ES" sz="1400" b="1" dirty="0" smtClean="0">
                <a:solidFill>
                  <a:srgbClr val="474343"/>
                </a:solidFill>
              </a:rPr>
              <a:t>Valoració i continuïtat</a:t>
            </a:r>
          </a:p>
          <a:p>
            <a:pPr lvl="0" algn="just"/>
            <a:r>
              <a:rPr lang="ca-ES" sz="1400" dirty="0" smtClean="0">
                <a:solidFill>
                  <a:srgbClr val="474343"/>
                </a:solidFill>
              </a:rPr>
              <a:t>El fet de centralitzar tot el ventall de recursos i serveis adreçats als centres educatius, en un sol document, es valora positivament.</a:t>
            </a:r>
          </a:p>
        </p:txBody>
      </p:sp>
      <p:sp>
        <p:nvSpPr>
          <p:cNvPr id="4" name="Rectangle 10"/>
          <p:cNvSpPr>
            <a:spLocks noGrp="1" noChangeArrowheads="1"/>
          </p:cNvSpPr>
          <p:nvPr>
            <p:ph type="ctrTitle"/>
          </p:nvPr>
        </p:nvSpPr>
        <p:spPr>
          <a:xfrm>
            <a:off x="0" y="0"/>
            <a:ext cx="12192000" cy="660400"/>
          </a:xfrm>
          <a:solidFill>
            <a:srgbClr val="660033"/>
          </a:solidFill>
        </p:spPr>
        <p:txBody>
          <a:bodyPr>
            <a:normAutofit fontScale="90000"/>
          </a:bodyPr>
          <a:lstStyle/>
          <a:p>
            <a:pPr eaLnBrk="1" fontAlgn="auto" hangingPunct="1">
              <a:spcAft>
                <a:spcPts val="0"/>
              </a:spcAft>
              <a:defRPr/>
            </a:pPr>
            <a:r>
              <a:rPr lang="ca-ES" sz="4800" dirty="0" smtClean="0">
                <a:solidFill>
                  <a:schemeClr val="accent1"/>
                </a:solidFill>
                <a:latin typeface="Calibri" pitchFamily="34" charset="0"/>
              </a:rPr>
              <a:t/>
            </a:r>
            <a:br>
              <a:rPr lang="ca-ES" sz="4800" dirty="0" smtClean="0">
                <a:solidFill>
                  <a:schemeClr val="accent1"/>
                </a:solidFill>
                <a:latin typeface="Calibri" pitchFamily="34" charset="0"/>
              </a:rPr>
            </a:br>
            <a:r>
              <a:rPr lang="ca-ES" sz="4800" dirty="0">
                <a:solidFill>
                  <a:schemeClr val="accent1"/>
                </a:solidFill>
                <a:latin typeface="Calibri" pitchFamily="34" charset="0"/>
              </a:rPr>
              <a:t/>
            </a:r>
            <a:br>
              <a:rPr lang="ca-ES" sz="4800" dirty="0">
                <a:solidFill>
                  <a:schemeClr val="accent1"/>
                </a:solidFill>
                <a:latin typeface="Calibri" pitchFamily="34" charset="0"/>
              </a:rPr>
            </a:br>
            <a:endParaRPr lang="es-ES" sz="4800" dirty="0">
              <a:solidFill>
                <a:schemeClr val="accent1"/>
              </a:solidFill>
              <a:latin typeface="Calibri" pitchFamily="34" charset="0"/>
            </a:endParaRPr>
          </a:p>
        </p:txBody>
      </p:sp>
      <p:pic>
        <p:nvPicPr>
          <p:cNvPr id="9" name="Imat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6185723"/>
            <a:ext cx="1943100" cy="511683"/>
          </a:xfrm>
          <a:prstGeom prst="rect">
            <a:avLst/>
          </a:prstGeom>
        </p:spPr>
      </p:pic>
      <p:sp>
        <p:nvSpPr>
          <p:cNvPr id="15" name="Rectangle arrodonit 14"/>
          <p:cNvSpPr/>
          <p:nvPr/>
        </p:nvSpPr>
        <p:spPr>
          <a:xfrm>
            <a:off x="620708" y="1054099"/>
            <a:ext cx="8091492" cy="360843"/>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1.15 Catàleg de recursos i serveis municipals adreçats als centres educatius</a:t>
            </a:r>
            <a:endParaRPr lang="ca-ES" sz="2000" b="1" dirty="0">
              <a:solidFill>
                <a:srgbClr val="660033"/>
              </a:solidFill>
            </a:endParaRPr>
          </a:p>
        </p:txBody>
      </p:sp>
      <p:sp>
        <p:nvSpPr>
          <p:cNvPr id="13" name="QuadreDeText 12"/>
          <p:cNvSpPr txBox="1"/>
          <p:nvPr/>
        </p:nvSpPr>
        <p:spPr>
          <a:xfrm>
            <a:off x="11290300" y="6550979"/>
            <a:ext cx="901700" cy="261610"/>
          </a:xfrm>
          <a:prstGeom prst="rect">
            <a:avLst/>
          </a:prstGeom>
          <a:noFill/>
        </p:spPr>
        <p:txBody>
          <a:bodyPr wrap="square" rtlCol="0">
            <a:spAutoFit/>
          </a:bodyPr>
          <a:lstStyle/>
          <a:p>
            <a:pPr algn="r"/>
            <a:r>
              <a:rPr lang="ca-ES" sz="1100" dirty="0" smtClean="0">
                <a:solidFill>
                  <a:srgbClr val="474343"/>
                </a:solidFill>
              </a:rPr>
              <a:t>Pg. 24/41</a:t>
            </a:r>
            <a:endParaRPr lang="ca-ES" sz="1100" dirty="0">
              <a:solidFill>
                <a:srgbClr val="474343"/>
              </a:solidFill>
            </a:endParaRPr>
          </a:p>
        </p:txBody>
      </p:sp>
      <p:pic>
        <p:nvPicPr>
          <p:cNvPr id="14" name="Imat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7600" y="6154348"/>
            <a:ext cx="1384300" cy="625231"/>
          </a:xfrm>
          <a:prstGeom prst="rect">
            <a:avLst/>
          </a:prstGeom>
        </p:spPr>
      </p:pic>
      <p:sp>
        <p:nvSpPr>
          <p:cNvPr id="16" name="Rectangle 10"/>
          <p:cNvSpPr txBox="1">
            <a:spLocks noChangeArrowheads="1"/>
          </p:cNvSpPr>
          <p:nvPr/>
        </p:nvSpPr>
        <p:spPr>
          <a:xfrm>
            <a:off x="8013700" y="-7457"/>
            <a:ext cx="4178300" cy="664228"/>
          </a:xfrm>
          <a:prstGeom prst="rect">
            <a:avLst/>
          </a:prstGeom>
          <a:solidFill>
            <a:srgbClr val="6600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sp>
        <p:nvSpPr>
          <p:cNvPr id="19" name="Rectangle arrodonit 18">
            <a:hlinkClick r:id="rId4"/>
          </p:cNvPr>
          <p:cNvSpPr/>
          <p:nvPr/>
        </p:nvSpPr>
        <p:spPr>
          <a:xfrm>
            <a:off x="9448800" y="1047506"/>
            <a:ext cx="2058992" cy="323362"/>
          </a:xfrm>
          <a:prstGeom prst="roundRect">
            <a:avLst/>
          </a:prstGeom>
          <a:solidFill>
            <a:schemeClr val="accent3">
              <a:lumMod val="60000"/>
              <a:lumOff val="4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smtClean="0">
                <a:solidFill>
                  <a:schemeClr val="accent1">
                    <a:lumMod val="75000"/>
                  </a:schemeClr>
                </a:solidFill>
              </a:rPr>
              <a:t>Més informació a la web</a:t>
            </a:r>
            <a:endParaRPr lang="ca-ES" sz="1400" dirty="0">
              <a:solidFill>
                <a:schemeClr val="accent1">
                  <a:lumMod val="75000"/>
                </a:schemeClr>
              </a:solidFill>
            </a:endParaRPr>
          </a:p>
        </p:txBody>
      </p:sp>
      <p:sp>
        <p:nvSpPr>
          <p:cNvPr id="20" name="Rectangle arrodonit 19">
            <a:hlinkClick r:id="rId5" action="ppaction://hlinksldjump"/>
          </p:cNvPr>
          <p:cNvSpPr/>
          <p:nvPr/>
        </p:nvSpPr>
        <p:spPr>
          <a:xfrm>
            <a:off x="190500" y="128979"/>
            <a:ext cx="66294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1. Projectes relacionats amb la millora de l’èxit educatiu</a:t>
            </a:r>
            <a:endParaRPr lang="ca-ES" sz="2000" b="1" dirty="0">
              <a:solidFill>
                <a:srgbClr val="660033"/>
              </a:solidFill>
            </a:endParaRPr>
          </a:p>
        </p:txBody>
      </p:sp>
      <p:sp>
        <p:nvSpPr>
          <p:cNvPr id="21" name="Fletxa corbada cap amunt 20">
            <a:hlinkClick r:id="rId5" action="ppaction://hlinksldjump"/>
          </p:cNvPr>
          <p:cNvSpPr/>
          <p:nvPr/>
        </p:nvSpPr>
        <p:spPr>
          <a:xfrm rot="15868668">
            <a:off x="6426155" y="161983"/>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Tree>
    <p:extLst>
      <p:ext uri="{BB962C8B-B14F-4D97-AF65-F5344CB8AC3E}">
        <p14:creationId xmlns:p14="http://schemas.microsoft.com/office/powerpoint/2010/main" val="16825326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type="ctrTitle"/>
          </p:nvPr>
        </p:nvSpPr>
        <p:spPr>
          <a:xfrm>
            <a:off x="0" y="0"/>
            <a:ext cx="12192000" cy="660400"/>
          </a:xfrm>
          <a:solidFill>
            <a:srgbClr val="660033"/>
          </a:solidFill>
        </p:spPr>
        <p:txBody>
          <a:bodyPr>
            <a:normAutofit fontScale="90000"/>
          </a:bodyPr>
          <a:lstStyle/>
          <a:p>
            <a:pPr eaLnBrk="1" fontAlgn="auto" hangingPunct="1">
              <a:spcAft>
                <a:spcPts val="0"/>
              </a:spcAft>
              <a:defRPr/>
            </a:pPr>
            <a:r>
              <a:rPr lang="ca-ES" sz="4800" dirty="0" smtClean="0">
                <a:solidFill>
                  <a:schemeClr val="accent1"/>
                </a:solidFill>
                <a:latin typeface="Calibri" pitchFamily="34" charset="0"/>
              </a:rPr>
              <a:t/>
            </a:r>
            <a:br>
              <a:rPr lang="ca-ES" sz="4800" dirty="0" smtClean="0">
                <a:solidFill>
                  <a:schemeClr val="accent1"/>
                </a:solidFill>
                <a:latin typeface="Calibri" pitchFamily="34" charset="0"/>
              </a:rPr>
            </a:br>
            <a:r>
              <a:rPr lang="ca-ES" sz="4800" dirty="0">
                <a:solidFill>
                  <a:schemeClr val="accent1"/>
                </a:solidFill>
                <a:latin typeface="Calibri" pitchFamily="34" charset="0"/>
              </a:rPr>
              <a:t/>
            </a:r>
            <a:br>
              <a:rPr lang="ca-ES" sz="4800" dirty="0">
                <a:solidFill>
                  <a:schemeClr val="accent1"/>
                </a:solidFill>
                <a:latin typeface="Calibri" pitchFamily="34" charset="0"/>
              </a:rPr>
            </a:br>
            <a:endParaRPr lang="es-ES" sz="4800" dirty="0">
              <a:solidFill>
                <a:schemeClr val="accent1"/>
              </a:solidFill>
              <a:latin typeface="Calibri" pitchFamily="34" charset="0"/>
            </a:endParaRPr>
          </a:p>
        </p:txBody>
      </p:sp>
      <p:pic>
        <p:nvPicPr>
          <p:cNvPr id="9" name="Imat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6185723"/>
            <a:ext cx="1943100" cy="511683"/>
          </a:xfrm>
          <a:prstGeom prst="rect">
            <a:avLst/>
          </a:prstGeom>
        </p:spPr>
      </p:pic>
      <p:cxnSp>
        <p:nvCxnSpPr>
          <p:cNvPr id="7" name="Connector recte 6"/>
          <p:cNvCxnSpPr/>
          <p:nvPr/>
        </p:nvCxnSpPr>
        <p:spPr>
          <a:xfrm>
            <a:off x="2521746" y="1391107"/>
            <a:ext cx="23808" cy="2870386"/>
          </a:xfrm>
          <a:prstGeom prst="line">
            <a:avLst/>
          </a:prstGeom>
          <a:ln w="19050">
            <a:solidFill>
              <a:srgbClr val="660033"/>
            </a:solidFill>
          </a:ln>
        </p:spPr>
        <p:style>
          <a:lnRef idx="1">
            <a:schemeClr val="accent1"/>
          </a:lnRef>
          <a:fillRef idx="0">
            <a:schemeClr val="accent1"/>
          </a:fillRef>
          <a:effectRef idx="0">
            <a:schemeClr val="accent1"/>
          </a:effectRef>
          <a:fontRef idx="minor">
            <a:schemeClr val="tx1"/>
          </a:fontRef>
        </p:style>
      </p:cxnSp>
      <p:sp>
        <p:nvSpPr>
          <p:cNvPr id="8" name="Rectangle arrodonit 7">
            <a:hlinkClick r:id="rId3" action="ppaction://hlinksldjump"/>
          </p:cNvPr>
          <p:cNvSpPr/>
          <p:nvPr/>
        </p:nvSpPr>
        <p:spPr>
          <a:xfrm>
            <a:off x="3086896" y="1856848"/>
            <a:ext cx="5969000" cy="366443"/>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dirty="0" smtClean="0">
                <a:solidFill>
                  <a:schemeClr val="tx1"/>
                </a:solidFill>
              </a:rPr>
              <a:t>2.1 Conferència d’inauguració del curs escolar</a:t>
            </a:r>
            <a:endParaRPr lang="ca-ES" dirty="0">
              <a:solidFill>
                <a:schemeClr val="tx1"/>
              </a:solidFill>
            </a:endParaRPr>
          </a:p>
        </p:txBody>
      </p:sp>
      <p:sp>
        <p:nvSpPr>
          <p:cNvPr id="10" name="Rectangle arrodonit 9">
            <a:hlinkClick r:id="rId4" action="ppaction://hlinksldjump"/>
          </p:cNvPr>
          <p:cNvSpPr/>
          <p:nvPr/>
        </p:nvSpPr>
        <p:spPr>
          <a:xfrm>
            <a:off x="3111500" y="2457243"/>
            <a:ext cx="5969000" cy="366443"/>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dirty="0" smtClean="0">
                <a:solidFill>
                  <a:schemeClr val="tx1"/>
                </a:solidFill>
              </a:rPr>
              <a:t>2.2 Benvinguda als mestres nous de la ciutat</a:t>
            </a:r>
            <a:endParaRPr lang="ca-ES" dirty="0">
              <a:solidFill>
                <a:schemeClr val="tx1"/>
              </a:solidFill>
            </a:endParaRPr>
          </a:p>
        </p:txBody>
      </p:sp>
      <p:cxnSp>
        <p:nvCxnSpPr>
          <p:cNvPr id="12" name="Connector recte 11"/>
          <p:cNvCxnSpPr/>
          <p:nvPr/>
        </p:nvCxnSpPr>
        <p:spPr>
          <a:xfrm>
            <a:off x="2520950" y="1875829"/>
            <a:ext cx="565946" cy="160192"/>
          </a:xfrm>
          <a:prstGeom prst="line">
            <a:avLst/>
          </a:prstGeom>
          <a:ln w="9525">
            <a:solidFill>
              <a:srgbClr val="660033"/>
            </a:solidFill>
          </a:ln>
        </p:spPr>
        <p:style>
          <a:lnRef idx="1">
            <a:schemeClr val="accent1"/>
          </a:lnRef>
          <a:fillRef idx="0">
            <a:schemeClr val="accent1"/>
          </a:fillRef>
          <a:effectRef idx="0">
            <a:schemeClr val="accent1"/>
          </a:effectRef>
          <a:fontRef idx="minor">
            <a:schemeClr val="tx1"/>
          </a:fontRef>
        </p:style>
      </p:cxnSp>
      <p:cxnSp>
        <p:nvCxnSpPr>
          <p:cNvPr id="14" name="Connector recte 13"/>
          <p:cNvCxnSpPr/>
          <p:nvPr/>
        </p:nvCxnSpPr>
        <p:spPr>
          <a:xfrm>
            <a:off x="2545554" y="2457243"/>
            <a:ext cx="565946" cy="160192"/>
          </a:xfrm>
          <a:prstGeom prst="line">
            <a:avLst/>
          </a:prstGeom>
          <a:ln w="9525">
            <a:solidFill>
              <a:srgbClr val="660033"/>
            </a:solidFill>
          </a:ln>
        </p:spPr>
        <p:style>
          <a:lnRef idx="1">
            <a:schemeClr val="accent1"/>
          </a:lnRef>
          <a:fillRef idx="0">
            <a:schemeClr val="accent1"/>
          </a:fillRef>
          <a:effectRef idx="0">
            <a:schemeClr val="accent1"/>
          </a:effectRef>
          <a:fontRef idx="minor">
            <a:schemeClr val="tx1"/>
          </a:fontRef>
        </p:style>
      </p:cxnSp>
      <p:sp>
        <p:nvSpPr>
          <p:cNvPr id="15" name="Rectangle arrodonit 14"/>
          <p:cNvSpPr/>
          <p:nvPr/>
        </p:nvSpPr>
        <p:spPr>
          <a:xfrm>
            <a:off x="1955800" y="902156"/>
            <a:ext cx="7924800" cy="488951"/>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400" b="1" dirty="0" smtClean="0">
                <a:solidFill>
                  <a:srgbClr val="660033"/>
                </a:solidFill>
              </a:rPr>
              <a:t>2</a:t>
            </a:r>
            <a:r>
              <a:rPr lang="ca-ES" sz="2400" b="1" dirty="0">
                <a:solidFill>
                  <a:srgbClr val="660033"/>
                </a:solidFill>
              </a:rPr>
              <a:t>. Projectes adreçats a mestres i professionals de l’educació</a:t>
            </a:r>
          </a:p>
        </p:txBody>
      </p:sp>
      <p:sp>
        <p:nvSpPr>
          <p:cNvPr id="16" name="Rectangle arrodonit 15">
            <a:hlinkClick r:id="rId5" action="ppaction://hlinksldjump"/>
          </p:cNvPr>
          <p:cNvSpPr/>
          <p:nvPr/>
        </p:nvSpPr>
        <p:spPr>
          <a:xfrm>
            <a:off x="3111500" y="3061686"/>
            <a:ext cx="5969000" cy="366443"/>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dirty="0" smtClean="0">
                <a:solidFill>
                  <a:schemeClr val="tx1"/>
                </a:solidFill>
              </a:rPr>
              <a:t>2.3 Jornada PEC</a:t>
            </a:r>
            <a:endParaRPr lang="ca-ES" dirty="0">
              <a:solidFill>
                <a:schemeClr val="tx1"/>
              </a:solidFill>
            </a:endParaRPr>
          </a:p>
        </p:txBody>
      </p:sp>
      <p:cxnSp>
        <p:nvCxnSpPr>
          <p:cNvPr id="17" name="Connector recte 16"/>
          <p:cNvCxnSpPr/>
          <p:nvPr/>
        </p:nvCxnSpPr>
        <p:spPr>
          <a:xfrm>
            <a:off x="2545554" y="3061686"/>
            <a:ext cx="565946" cy="160192"/>
          </a:xfrm>
          <a:prstGeom prst="line">
            <a:avLst/>
          </a:prstGeom>
          <a:ln w="9525">
            <a:solidFill>
              <a:srgbClr val="660033"/>
            </a:solidFill>
          </a:ln>
        </p:spPr>
        <p:style>
          <a:lnRef idx="1">
            <a:schemeClr val="accent1"/>
          </a:lnRef>
          <a:fillRef idx="0">
            <a:schemeClr val="accent1"/>
          </a:fillRef>
          <a:effectRef idx="0">
            <a:schemeClr val="accent1"/>
          </a:effectRef>
          <a:fontRef idx="minor">
            <a:schemeClr val="tx1"/>
          </a:fontRef>
        </p:style>
      </p:cxnSp>
      <p:sp>
        <p:nvSpPr>
          <p:cNvPr id="18" name="Rectangle arrodonit 17">
            <a:hlinkClick r:id="rId6" action="ppaction://hlinksldjump"/>
          </p:cNvPr>
          <p:cNvSpPr/>
          <p:nvPr/>
        </p:nvSpPr>
        <p:spPr>
          <a:xfrm>
            <a:off x="3111500" y="3666129"/>
            <a:ext cx="5969000" cy="366443"/>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dirty="0" smtClean="0">
                <a:solidFill>
                  <a:schemeClr val="tx1"/>
                </a:solidFill>
              </a:rPr>
              <a:t>2.4 Seminari de formació amb la Dra. Roser </a:t>
            </a:r>
            <a:r>
              <a:rPr lang="ca-ES" dirty="0" err="1" smtClean="0">
                <a:solidFill>
                  <a:schemeClr val="tx1"/>
                </a:solidFill>
              </a:rPr>
              <a:t>Salavert</a:t>
            </a:r>
            <a:endParaRPr lang="ca-ES" dirty="0">
              <a:solidFill>
                <a:schemeClr val="tx1"/>
              </a:solidFill>
            </a:endParaRPr>
          </a:p>
        </p:txBody>
      </p:sp>
      <p:cxnSp>
        <p:nvCxnSpPr>
          <p:cNvPr id="19" name="Connector recte 18"/>
          <p:cNvCxnSpPr/>
          <p:nvPr/>
        </p:nvCxnSpPr>
        <p:spPr>
          <a:xfrm>
            <a:off x="2545554" y="3666129"/>
            <a:ext cx="565946" cy="160192"/>
          </a:xfrm>
          <a:prstGeom prst="line">
            <a:avLst/>
          </a:prstGeom>
          <a:ln w="9525">
            <a:solidFill>
              <a:srgbClr val="660033"/>
            </a:solidFill>
          </a:ln>
        </p:spPr>
        <p:style>
          <a:lnRef idx="1">
            <a:schemeClr val="accent1"/>
          </a:lnRef>
          <a:fillRef idx="0">
            <a:schemeClr val="accent1"/>
          </a:fillRef>
          <a:effectRef idx="0">
            <a:schemeClr val="accent1"/>
          </a:effectRef>
          <a:fontRef idx="minor">
            <a:schemeClr val="tx1"/>
          </a:fontRef>
        </p:style>
      </p:cxnSp>
      <p:sp>
        <p:nvSpPr>
          <p:cNvPr id="26" name="QuadreDeText 25"/>
          <p:cNvSpPr txBox="1"/>
          <p:nvPr/>
        </p:nvSpPr>
        <p:spPr>
          <a:xfrm>
            <a:off x="11290300" y="6550979"/>
            <a:ext cx="901700" cy="261610"/>
          </a:xfrm>
          <a:prstGeom prst="rect">
            <a:avLst/>
          </a:prstGeom>
          <a:noFill/>
        </p:spPr>
        <p:txBody>
          <a:bodyPr wrap="square" rtlCol="0">
            <a:spAutoFit/>
          </a:bodyPr>
          <a:lstStyle/>
          <a:p>
            <a:pPr algn="r"/>
            <a:r>
              <a:rPr lang="ca-ES" sz="1100" dirty="0" smtClean="0">
                <a:solidFill>
                  <a:srgbClr val="474343"/>
                </a:solidFill>
              </a:rPr>
              <a:t>Pg. 25/41</a:t>
            </a:r>
            <a:endParaRPr lang="ca-ES" sz="1100" dirty="0">
              <a:solidFill>
                <a:srgbClr val="474343"/>
              </a:solidFill>
            </a:endParaRPr>
          </a:p>
        </p:txBody>
      </p:sp>
      <p:pic>
        <p:nvPicPr>
          <p:cNvPr id="27" name="Imatg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07600" y="6154348"/>
            <a:ext cx="1384300" cy="625231"/>
          </a:xfrm>
          <a:prstGeom prst="rect">
            <a:avLst/>
          </a:prstGeom>
        </p:spPr>
      </p:pic>
      <p:sp>
        <p:nvSpPr>
          <p:cNvPr id="28" name="Rectangle arrodonit 27">
            <a:hlinkClick r:id="rId8" action="ppaction://hlinksldjump"/>
          </p:cNvPr>
          <p:cNvSpPr/>
          <p:nvPr/>
        </p:nvSpPr>
        <p:spPr>
          <a:xfrm>
            <a:off x="190500" y="128979"/>
            <a:ext cx="49276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Projectes de ciutat</a:t>
            </a:r>
            <a:endParaRPr lang="ca-ES" sz="2000" b="1" dirty="0">
              <a:solidFill>
                <a:srgbClr val="660033"/>
              </a:solidFill>
            </a:endParaRPr>
          </a:p>
        </p:txBody>
      </p:sp>
      <p:sp>
        <p:nvSpPr>
          <p:cNvPr id="29" name="Fletxa corbada cap amunt 28">
            <a:hlinkClick r:id="rId8" action="ppaction://hlinksldjump"/>
          </p:cNvPr>
          <p:cNvSpPr/>
          <p:nvPr/>
        </p:nvSpPr>
        <p:spPr>
          <a:xfrm rot="15868668">
            <a:off x="4713448" y="163234"/>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30" name="Fletxa dreta 29">
            <a:hlinkClick r:id="rId3" action="ppaction://hlinksldjump"/>
          </p:cNvPr>
          <p:cNvSpPr/>
          <p:nvPr/>
        </p:nvSpPr>
        <p:spPr>
          <a:xfrm>
            <a:off x="8751892" y="1902020"/>
            <a:ext cx="278604" cy="279701"/>
          </a:xfrm>
          <a:prstGeom prst="rightArrow">
            <a:avLst/>
          </a:prstGeom>
          <a:solidFill>
            <a:schemeClr val="bg2">
              <a:lumMod val="90000"/>
            </a:schemeClr>
          </a:solidFill>
          <a:ln w="952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1" name="Fletxa dreta 30">
            <a:hlinkClick r:id="rId4" action="ppaction://hlinksldjump"/>
          </p:cNvPr>
          <p:cNvSpPr/>
          <p:nvPr/>
        </p:nvSpPr>
        <p:spPr>
          <a:xfrm>
            <a:off x="8751892" y="2500613"/>
            <a:ext cx="278604" cy="279701"/>
          </a:xfrm>
          <a:prstGeom prst="rightArrow">
            <a:avLst/>
          </a:prstGeom>
          <a:solidFill>
            <a:schemeClr val="bg2">
              <a:lumMod val="90000"/>
            </a:schemeClr>
          </a:solidFill>
          <a:ln w="952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2" name="Fletxa dreta 31">
            <a:hlinkClick r:id="rId5" action="ppaction://hlinksldjump"/>
          </p:cNvPr>
          <p:cNvSpPr/>
          <p:nvPr/>
        </p:nvSpPr>
        <p:spPr>
          <a:xfrm>
            <a:off x="8751892" y="3105056"/>
            <a:ext cx="278604" cy="279701"/>
          </a:xfrm>
          <a:prstGeom prst="rightArrow">
            <a:avLst/>
          </a:prstGeom>
          <a:solidFill>
            <a:schemeClr val="bg2">
              <a:lumMod val="90000"/>
            </a:schemeClr>
          </a:solidFill>
          <a:ln w="952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3" name="Fletxa dreta 32">
            <a:hlinkClick r:id="rId6" action="ppaction://hlinksldjump"/>
          </p:cNvPr>
          <p:cNvSpPr/>
          <p:nvPr/>
        </p:nvSpPr>
        <p:spPr>
          <a:xfrm>
            <a:off x="8751892" y="3709499"/>
            <a:ext cx="278604" cy="279701"/>
          </a:xfrm>
          <a:prstGeom prst="rightArrow">
            <a:avLst/>
          </a:prstGeom>
          <a:solidFill>
            <a:schemeClr val="bg2">
              <a:lumMod val="90000"/>
            </a:schemeClr>
          </a:solidFill>
          <a:ln w="952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7" name="Rectangle 10"/>
          <p:cNvSpPr txBox="1">
            <a:spLocks noChangeArrowheads="1"/>
          </p:cNvSpPr>
          <p:nvPr/>
        </p:nvSpPr>
        <p:spPr>
          <a:xfrm>
            <a:off x="8013700" y="-7457"/>
            <a:ext cx="4178300" cy="664228"/>
          </a:xfrm>
          <a:prstGeom prst="rect">
            <a:avLst/>
          </a:prstGeom>
          <a:solidFill>
            <a:srgbClr val="6600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sp>
        <p:nvSpPr>
          <p:cNvPr id="23" name="Rectangle arrodonit 22">
            <a:hlinkClick r:id="rId6" action="ppaction://hlinksldjump"/>
          </p:cNvPr>
          <p:cNvSpPr/>
          <p:nvPr/>
        </p:nvSpPr>
        <p:spPr>
          <a:xfrm>
            <a:off x="3111500" y="4261493"/>
            <a:ext cx="5969000" cy="366443"/>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dirty="0" smtClean="0">
                <a:solidFill>
                  <a:schemeClr val="tx1"/>
                </a:solidFill>
              </a:rPr>
              <a:t>2.5 Comissió 0-6</a:t>
            </a:r>
            <a:endParaRPr lang="ca-ES" dirty="0">
              <a:solidFill>
                <a:schemeClr val="tx1"/>
              </a:solidFill>
            </a:endParaRPr>
          </a:p>
        </p:txBody>
      </p:sp>
      <p:cxnSp>
        <p:nvCxnSpPr>
          <p:cNvPr id="24" name="Connector recte 23"/>
          <p:cNvCxnSpPr/>
          <p:nvPr/>
        </p:nvCxnSpPr>
        <p:spPr>
          <a:xfrm>
            <a:off x="2545554" y="4262744"/>
            <a:ext cx="565946" cy="160192"/>
          </a:xfrm>
          <a:prstGeom prst="line">
            <a:avLst/>
          </a:prstGeom>
          <a:ln w="9525">
            <a:solidFill>
              <a:srgbClr val="660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6871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arrodonit 39"/>
          <p:cNvSpPr/>
          <p:nvPr/>
        </p:nvSpPr>
        <p:spPr>
          <a:xfrm>
            <a:off x="990600" y="1271714"/>
            <a:ext cx="10477500" cy="4857234"/>
          </a:xfrm>
          <a:prstGeom prst="roundRect">
            <a:avLst/>
          </a:prstGeom>
          <a:solidFill>
            <a:schemeClr val="bg1"/>
          </a:solidFill>
          <a:ln cap="rnd">
            <a:solidFill>
              <a:srgbClr val="660033"/>
            </a:solidFill>
            <a:round/>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36000" numCol="2" spcCol="180000" rtlCol="0" anchor="t" anchorCtr="0"/>
          <a:lstStyle/>
          <a:p>
            <a:pPr algn="just"/>
            <a:r>
              <a:rPr lang="ca-ES" sz="1400" b="1" dirty="0" smtClean="0">
                <a:solidFill>
                  <a:srgbClr val="474343"/>
                </a:solidFill>
              </a:rPr>
              <a:t>Breu descripció</a:t>
            </a:r>
          </a:p>
          <a:p>
            <a:pPr algn="just"/>
            <a:r>
              <a:rPr lang="ca-ES" sz="1400" dirty="0" smtClean="0">
                <a:solidFill>
                  <a:srgbClr val="474343"/>
                </a:solidFill>
              </a:rPr>
              <a:t>A l’inici de cada curs escolar, la Regidoria d’educació organitza una jornada d’inauguració del nou curs escolar, adreçada a mestres i agents educatius de la ciutat.</a:t>
            </a:r>
          </a:p>
          <a:p>
            <a:pPr algn="just"/>
            <a:r>
              <a:rPr lang="ca-ES" sz="1400" dirty="0" smtClean="0">
                <a:solidFill>
                  <a:srgbClr val="474343"/>
                </a:solidFill>
              </a:rPr>
              <a:t>L’acte es celebra a la sala de la columna de l’Ajuntament i seguida de la benvinguda oficial es proposa una conferència vinculada amb les línies de treball de la Regidoria. </a:t>
            </a:r>
          </a:p>
          <a:p>
            <a:pPr algn="just"/>
            <a:r>
              <a:rPr lang="ca-ES" sz="1400" dirty="0" smtClean="0">
                <a:solidFill>
                  <a:srgbClr val="474343"/>
                </a:solidFill>
              </a:rPr>
              <a:t>Es convoca a tots els centres educatius de la ciutat, a persones vinculades al món educatiu, representats d’educació no formal i entitats socials.  És una acte obert a tota la ciutadania.</a:t>
            </a:r>
          </a:p>
          <a:p>
            <a:pPr algn="just">
              <a:spcBef>
                <a:spcPts val="600"/>
              </a:spcBef>
            </a:pPr>
            <a:r>
              <a:rPr lang="ca-ES" sz="1400" b="1" dirty="0" smtClean="0">
                <a:solidFill>
                  <a:srgbClr val="474343"/>
                </a:solidFill>
              </a:rPr>
              <a:t>Objectius</a:t>
            </a:r>
            <a:endParaRPr lang="ca-ES" sz="1400" dirty="0" smtClean="0">
              <a:solidFill>
                <a:srgbClr val="474343"/>
              </a:solidFill>
            </a:endParaRPr>
          </a:p>
          <a:p>
            <a:pPr marL="285750" indent="-285750" algn="just">
              <a:buFont typeface="Arial" panose="020B0604020202020204" pitchFamily="34" charset="0"/>
              <a:buChar char="•"/>
            </a:pPr>
            <a:r>
              <a:rPr lang="ca-ES" sz="1400" dirty="0" smtClean="0">
                <a:solidFill>
                  <a:srgbClr val="474343"/>
                </a:solidFill>
              </a:rPr>
              <a:t>Donar la benvinguda a Mestres i professionals de l'educació davant el nou curs escolar.</a:t>
            </a:r>
          </a:p>
          <a:p>
            <a:pPr marL="285750" indent="-285750" algn="just">
              <a:buFont typeface="Arial" panose="020B0604020202020204" pitchFamily="34" charset="0"/>
              <a:buChar char="•"/>
            </a:pPr>
            <a:r>
              <a:rPr lang="ca-ES" sz="1400" dirty="0" smtClean="0">
                <a:solidFill>
                  <a:srgbClr val="474343"/>
                </a:solidFill>
              </a:rPr>
              <a:t>Posar en valor la feina de mestres i professionals de l’educació.</a:t>
            </a:r>
          </a:p>
          <a:p>
            <a:pPr marL="285750" indent="-285750" algn="just">
              <a:buFont typeface="Arial" panose="020B0604020202020204" pitchFamily="34" charset="0"/>
              <a:buChar char="•"/>
            </a:pPr>
            <a:r>
              <a:rPr lang="ca-ES" sz="1400" dirty="0" smtClean="0">
                <a:solidFill>
                  <a:srgbClr val="474343"/>
                </a:solidFill>
              </a:rPr>
              <a:t>Oferir un espai per a la reflexió, debat i difusió educativa.</a:t>
            </a:r>
            <a:endParaRPr lang="ca-ES" sz="1400" b="1" dirty="0" smtClean="0">
              <a:solidFill>
                <a:srgbClr val="474343"/>
              </a:solidFill>
            </a:endParaRPr>
          </a:p>
          <a:p>
            <a:pPr algn="just">
              <a:spcBef>
                <a:spcPts val="600"/>
              </a:spcBef>
            </a:pPr>
            <a:r>
              <a:rPr lang="ca-ES" sz="1400" b="1" dirty="0" smtClean="0">
                <a:solidFill>
                  <a:srgbClr val="474343"/>
                </a:solidFill>
              </a:rPr>
              <a:t>Destinataris</a:t>
            </a:r>
          </a:p>
          <a:p>
            <a:pPr algn="just"/>
            <a:r>
              <a:rPr lang="ca-ES" sz="1400" dirty="0" smtClean="0">
                <a:solidFill>
                  <a:srgbClr val="474343"/>
                </a:solidFill>
              </a:rPr>
              <a:t>Mestres i professionals de l’educació</a:t>
            </a:r>
          </a:p>
          <a:p>
            <a:pPr lvl="0" algn="just">
              <a:spcBef>
                <a:spcPts val="600"/>
              </a:spcBef>
            </a:pPr>
            <a:r>
              <a:rPr lang="ca-ES" sz="1400" b="1" dirty="0" smtClean="0">
                <a:solidFill>
                  <a:srgbClr val="474343"/>
                </a:solidFill>
              </a:rPr>
              <a:t>Valoració i continuïtat</a:t>
            </a:r>
          </a:p>
          <a:p>
            <a:pPr algn="just"/>
            <a:r>
              <a:rPr lang="ca-ES" sz="1400" dirty="0" smtClean="0">
                <a:solidFill>
                  <a:srgbClr val="474343"/>
                </a:solidFill>
              </a:rPr>
              <a:t>En aquest darrer curs escolar, la conferència va anar a càrrec de</a:t>
            </a:r>
          </a:p>
          <a:p>
            <a:pPr algn="just"/>
            <a:r>
              <a:rPr lang="ca-ES" sz="1400" dirty="0" smtClean="0">
                <a:solidFill>
                  <a:srgbClr val="474343"/>
                </a:solidFill>
              </a:rPr>
              <a:t>Gregorio </a:t>
            </a:r>
            <a:r>
              <a:rPr lang="ca-ES" sz="1400" dirty="0" err="1" smtClean="0">
                <a:solidFill>
                  <a:srgbClr val="474343"/>
                </a:solidFill>
              </a:rPr>
              <a:t>Luri</a:t>
            </a:r>
            <a:r>
              <a:rPr lang="ca-ES" sz="1400" dirty="0" smtClean="0">
                <a:solidFill>
                  <a:srgbClr val="474343"/>
                </a:solidFill>
              </a:rPr>
              <a:t>. En la seva intervenció va parlar sobre “</a:t>
            </a:r>
            <a:r>
              <a:rPr lang="ca-ES" sz="1400" i="1" dirty="0" smtClean="0">
                <a:solidFill>
                  <a:srgbClr val="474343"/>
                </a:solidFill>
              </a:rPr>
              <a:t>posar en valor la nostra escola</a:t>
            </a:r>
            <a:r>
              <a:rPr lang="ca-ES" sz="1400" dirty="0" smtClean="0">
                <a:solidFill>
                  <a:srgbClr val="474343"/>
                </a:solidFill>
              </a:rPr>
              <a:t>” concretant que “</a:t>
            </a:r>
            <a:r>
              <a:rPr lang="ca-ES" sz="1400" i="1" dirty="0" smtClean="0">
                <a:solidFill>
                  <a:srgbClr val="474343"/>
                </a:solidFill>
              </a:rPr>
              <a:t>el nom del mestre no te’l dóna cap títol, sinó la vocació i el treball”. </a:t>
            </a:r>
            <a:r>
              <a:rPr lang="ca-ES" sz="1400" dirty="0" smtClean="0">
                <a:solidFill>
                  <a:srgbClr val="474343"/>
                </a:solidFill>
              </a:rPr>
              <a:t>A través de diversos exemples, contes i narracions  va concretar  que</a:t>
            </a:r>
            <a:r>
              <a:rPr lang="ca-ES" sz="1400" i="1" dirty="0" smtClean="0">
                <a:solidFill>
                  <a:srgbClr val="474343"/>
                </a:solidFill>
              </a:rPr>
              <a:t> “eduquem segons conviccions personals</a:t>
            </a:r>
            <a:r>
              <a:rPr lang="ca-ES" sz="1400" dirty="0" smtClean="0">
                <a:solidFill>
                  <a:srgbClr val="474343"/>
                </a:solidFill>
              </a:rPr>
              <a:t>”. Amb paraules de Sant Agustí va acabar amb la reflexió sobre </a:t>
            </a:r>
            <a:r>
              <a:rPr lang="ca-ES" sz="1400" i="1" dirty="0" smtClean="0">
                <a:solidFill>
                  <a:srgbClr val="474343"/>
                </a:solidFill>
              </a:rPr>
              <a:t>“la impregnació  és la base de l’activitat docent, ja que hi ha alumnes que fracassen perquè ningú els ha fet pensar que poden triomfar”</a:t>
            </a:r>
            <a:endParaRPr lang="ca-ES" sz="1400" dirty="0" smtClean="0">
              <a:solidFill>
                <a:srgbClr val="474343"/>
              </a:solidFill>
            </a:endParaRPr>
          </a:p>
          <a:p>
            <a:pPr algn="just"/>
            <a:r>
              <a:rPr lang="ca-ES" sz="1400" dirty="0" smtClean="0">
                <a:solidFill>
                  <a:srgbClr val="474343"/>
                </a:solidFill>
              </a:rPr>
              <a:t>L’acte va comptar amb la col·laboració de la Coral de l’Escola la Sínia que van interpretar 4 cançons catalanes.</a:t>
            </a:r>
          </a:p>
          <a:p>
            <a:pPr algn="just"/>
            <a:r>
              <a:rPr lang="ca-ES" sz="1400" dirty="0" smtClean="0">
                <a:solidFill>
                  <a:srgbClr val="474343"/>
                </a:solidFill>
              </a:rPr>
              <a:t>Es preveu continuïtat en aquest esdeveniment ja que esdevé un espai de trobada per a mestres i professionals de l’educació, un moment també per a la reflexió i difusió de la pràctica educativa, alhora que posa en valor la feina que fa la comunitat educativa du a terme amb els infants i joves de la ciutat.</a:t>
            </a:r>
          </a:p>
        </p:txBody>
      </p:sp>
      <p:sp>
        <p:nvSpPr>
          <p:cNvPr id="4" name="Rectangle 10"/>
          <p:cNvSpPr>
            <a:spLocks noGrp="1" noChangeArrowheads="1"/>
          </p:cNvSpPr>
          <p:nvPr>
            <p:ph type="ctrTitle"/>
          </p:nvPr>
        </p:nvSpPr>
        <p:spPr>
          <a:xfrm>
            <a:off x="0" y="0"/>
            <a:ext cx="12192000" cy="660400"/>
          </a:xfrm>
          <a:solidFill>
            <a:srgbClr val="660033"/>
          </a:solidFill>
        </p:spPr>
        <p:txBody>
          <a:bodyPr>
            <a:normAutofit fontScale="90000"/>
          </a:bodyPr>
          <a:lstStyle/>
          <a:p>
            <a:pPr eaLnBrk="1" fontAlgn="auto" hangingPunct="1">
              <a:spcAft>
                <a:spcPts val="0"/>
              </a:spcAft>
              <a:defRPr/>
            </a:pPr>
            <a:r>
              <a:rPr lang="ca-ES" sz="4800" dirty="0" smtClean="0">
                <a:solidFill>
                  <a:schemeClr val="accent1"/>
                </a:solidFill>
                <a:latin typeface="Calibri" pitchFamily="34" charset="0"/>
              </a:rPr>
              <a:t/>
            </a:r>
            <a:br>
              <a:rPr lang="ca-ES" sz="4800" dirty="0" smtClean="0">
                <a:solidFill>
                  <a:schemeClr val="accent1"/>
                </a:solidFill>
                <a:latin typeface="Calibri" pitchFamily="34" charset="0"/>
              </a:rPr>
            </a:br>
            <a:r>
              <a:rPr lang="ca-ES" sz="4800" dirty="0">
                <a:solidFill>
                  <a:schemeClr val="accent1"/>
                </a:solidFill>
                <a:latin typeface="Calibri" pitchFamily="34" charset="0"/>
              </a:rPr>
              <a:t/>
            </a:r>
            <a:br>
              <a:rPr lang="ca-ES" sz="4800" dirty="0">
                <a:solidFill>
                  <a:schemeClr val="accent1"/>
                </a:solidFill>
                <a:latin typeface="Calibri" pitchFamily="34" charset="0"/>
              </a:rPr>
            </a:br>
            <a:endParaRPr lang="es-ES" sz="4800" dirty="0">
              <a:solidFill>
                <a:schemeClr val="accent1"/>
              </a:solidFill>
              <a:latin typeface="Calibri" pitchFamily="34" charset="0"/>
            </a:endParaRPr>
          </a:p>
        </p:txBody>
      </p:sp>
      <p:pic>
        <p:nvPicPr>
          <p:cNvPr id="9" name="Imat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00" y="6185723"/>
            <a:ext cx="1943100" cy="511683"/>
          </a:xfrm>
          <a:prstGeom prst="rect">
            <a:avLst/>
          </a:prstGeom>
        </p:spPr>
      </p:pic>
      <p:sp>
        <p:nvSpPr>
          <p:cNvPr id="15" name="Rectangle arrodonit 14"/>
          <p:cNvSpPr/>
          <p:nvPr/>
        </p:nvSpPr>
        <p:spPr>
          <a:xfrm>
            <a:off x="620708" y="1054099"/>
            <a:ext cx="6148392" cy="360843"/>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a:solidFill>
                  <a:srgbClr val="660033"/>
                </a:solidFill>
              </a:rPr>
              <a:t>2</a:t>
            </a:r>
            <a:r>
              <a:rPr lang="ca-ES" sz="2000" b="1" dirty="0" smtClean="0">
                <a:solidFill>
                  <a:srgbClr val="660033"/>
                </a:solidFill>
              </a:rPr>
              <a:t>.1 Conferència d’inauguració del curs escolar</a:t>
            </a:r>
            <a:endParaRPr lang="ca-ES" sz="2000" b="1" dirty="0">
              <a:solidFill>
                <a:srgbClr val="660033"/>
              </a:solidFill>
            </a:endParaRPr>
          </a:p>
        </p:txBody>
      </p:sp>
      <p:sp>
        <p:nvSpPr>
          <p:cNvPr id="10" name="Rectangle arrodonit 9"/>
          <p:cNvSpPr/>
          <p:nvPr/>
        </p:nvSpPr>
        <p:spPr>
          <a:xfrm>
            <a:off x="190500" y="128979"/>
            <a:ext cx="70993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a:solidFill>
                  <a:srgbClr val="660033"/>
                </a:solidFill>
              </a:rPr>
              <a:t>2</a:t>
            </a:r>
            <a:r>
              <a:rPr lang="ca-ES" sz="2000" b="1" dirty="0" smtClean="0">
                <a:solidFill>
                  <a:srgbClr val="660033"/>
                </a:solidFill>
              </a:rPr>
              <a:t>. </a:t>
            </a:r>
            <a:r>
              <a:rPr lang="ca-ES" sz="2000" b="1" dirty="0">
                <a:solidFill>
                  <a:srgbClr val="660033"/>
                </a:solidFill>
              </a:rPr>
              <a:t>Projectes adreçats a mestres i professionals de l’educació</a:t>
            </a:r>
          </a:p>
        </p:txBody>
      </p:sp>
      <p:sp>
        <p:nvSpPr>
          <p:cNvPr id="13" name="QuadreDeText 12"/>
          <p:cNvSpPr txBox="1"/>
          <p:nvPr/>
        </p:nvSpPr>
        <p:spPr>
          <a:xfrm>
            <a:off x="11290300" y="6550979"/>
            <a:ext cx="901700" cy="261610"/>
          </a:xfrm>
          <a:prstGeom prst="rect">
            <a:avLst/>
          </a:prstGeom>
          <a:noFill/>
        </p:spPr>
        <p:txBody>
          <a:bodyPr wrap="square" rtlCol="0">
            <a:spAutoFit/>
          </a:bodyPr>
          <a:lstStyle/>
          <a:p>
            <a:pPr algn="r"/>
            <a:r>
              <a:rPr lang="ca-ES" sz="1100" dirty="0" smtClean="0">
                <a:solidFill>
                  <a:srgbClr val="474343"/>
                </a:solidFill>
              </a:rPr>
              <a:t>Pg. 26/41</a:t>
            </a:r>
            <a:endParaRPr lang="ca-ES" sz="1100" dirty="0">
              <a:solidFill>
                <a:srgbClr val="474343"/>
              </a:solidFill>
            </a:endParaRPr>
          </a:p>
        </p:txBody>
      </p:sp>
      <p:pic>
        <p:nvPicPr>
          <p:cNvPr id="14" name="Imat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7600" y="6154348"/>
            <a:ext cx="1384300" cy="625231"/>
          </a:xfrm>
          <a:prstGeom prst="rect">
            <a:avLst/>
          </a:prstGeom>
        </p:spPr>
      </p:pic>
      <p:sp>
        <p:nvSpPr>
          <p:cNvPr id="11" name="Fletxa corbada cap amunt 10">
            <a:hlinkClick r:id="rId5" action="ppaction://hlinksldjump"/>
          </p:cNvPr>
          <p:cNvSpPr/>
          <p:nvPr/>
        </p:nvSpPr>
        <p:spPr>
          <a:xfrm rot="15868668">
            <a:off x="6942167" y="161984"/>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12" name="Rectangle 10"/>
          <p:cNvSpPr txBox="1">
            <a:spLocks noChangeArrowheads="1"/>
          </p:cNvSpPr>
          <p:nvPr/>
        </p:nvSpPr>
        <p:spPr>
          <a:xfrm>
            <a:off x="8013700" y="-7457"/>
            <a:ext cx="4178300" cy="664228"/>
          </a:xfrm>
          <a:prstGeom prst="rect">
            <a:avLst/>
          </a:prstGeom>
          <a:solidFill>
            <a:srgbClr val="6600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sp>
        <p:nvSpPr>
          <p:cNvPr id="16" name="Rectangle arrodonit 15">
            <a:hlinkClick r:id="rId6"/>
          </p:cNvPr>
          <p:cNvSpPr/>
          <p:nvPr/>
        </p:nvSpPr>
        <p:spPr>
          <a:xfrm>
            <a:off x="9448800" y="1047506"/>
            <a:ext cx="2058992" cy="323362"/>
          </a:xfrm>
          <a:prstGeom prst="roundRect">
            <a:avLst/>
          </a:prstGeom>
          <a:solidFill>
            <a:schemeClr val="accent3">
              <a:lumMod val="60000"/>
              <a:lumOff val="4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smtClean="0">
                <a:solidFill>
                  <a:schemeClr val="accent1">
                    <a:lumMod val="75000"/>
                  </a:schemeClr>
                </a:solidFill>
              </a:rPr>
              <a:t>Més informació a la web</a:t>
            </a:r>
            <a:endParaRPr lang="ca-ES" sz="1400" dirty="0">
              <a:solidFill>
                <a:schemeClr val="accent1">
                  <a:lumMod val="75000"/>
                </a:schemeClr>
              </a:solidFill>
            </a:endParaRPr>
          </a:p>
        </p:txBody>
      </p:sp>
    </p:spTree>
    <p:extLst>
      <p:ext uri="{BB962C8B-B14F-4D97-AF65-F5344CB8AC3E}">
        <p14:creationId xmlns:p14="http://schemas.microsoft.com/office/powerpoint/2010/main" val="19400627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arrodonit 39"/>
          <p:cNvSpPr/>
          <p:nvPr/>
        </p:nvSpPr>
        <p:spPr>
          <a:xfrm>
            <a:off x="990600" y="1271714"/>
            <a:ext cx="10477500" cy="4857234"/>
          </a:xfrm>
          <a:prstGeom prst="roundRect">
            <a:avLst/>
          </a:prstGeom>
          <a:solidFill>
            <a:schemeClr val="bg1"/>
          </a:solidFill>
          <a:ln cap="rnd">
            <a:solidFill>
              <a:srgbClr val="660033"/>
            </a:solidFill>
            <a:round/>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36000" numCol="2" spcCol="180000" rtlCol="0" anchor="t" anchorCtr="0"/>
          <a:lstStyle/>
          <a:p>
            <a:pPr algn="just"/>
            <a:r>
              <a:rPr lang="ca-ES" sz="1400" b="1" dirty="0" smtClean="0">
                <a:solidFill>
                  <a:srgbClr val="474343"/>
                </a:solidFill>
              </a:rPr>
              <a:t>Breu descripció</a:t>
            </a:r>
          </a:p>
          <a:p>
            <a:pPr algn="just"/>
            <a:r>
              <a:rPr lang="ca-ES" sz="1400" dirty="0">
                <a:solidFill>
                  <a:srgbClr val="474343"/>
                </a:solidFill>
              </a:rPr>
              <a:t>A l’inici de cada curs escolar, la Regidoria d’educació du a terme una jornada d’acollida i benvinguda als i les mestres que comencen a treballar als centres d’educació infantil, primària i secundària de la ciutat.</a:t>
            </a:r>
          </a:p>
          <a:p>
            <a:pPr algn="just"/>
            <a:r>
              <a:rPr lang="ca-ES" sz="1400" dirty="0" smtClean="0">
                <a:solidFill>
                  <a:srgbClr val="474343"/>
                </a:solidFill>
              </a:rPr>
              <a:t>Durant </a:t>
            </a:r>
            <a:r>
              <a:rPr lang="ca-ES" sz="1400" dirty="0">
                <a:solidFill>
                  <a:srgbClr val="474343"/>
                </a:solidFill>
              </a:rPr>
              <a:t>la sessió, es fa una presentació dels diferents projectes, recursos i serveis que l’Ajuntament de Vic posa a disposició dels centres educatius per tal de donar suport a la tasca que aquests duen a terme al llarg de l’any. </a:t>
            </a:r>
            <a:endParaRPr lang="ca-ES" sz="1400" dirty="0" smtClean="0">
              <a:solidFill>
                <a:srgbClr val="474343"/>
              </a:solidFill>
            </a:endParaRPr>
          </a:p>
          <a:p>
            <a:pPr algn="just">
              <a:spcBef>
                <a:spcPts val="600"/>
              </a:spcBef>
            </a:pPr>
            <a:r>
              <a:rPr lang="ca-ES" sz="1400" b="1" dirty="0" smtClean="0">
                <a:solidFill>
                  <a:srgbClr val="474343"/>
                </a:solidFill>
              </a:rPr>
              <a:t>Objectius</a:t>
            </a:r>
            <a:endParaRPr lang="ca-ES" sz="1400" dirty="0" smtClean="0">
              <a:solidFill>
                <a:srgbClr val="474343"/>
              </a:solidFill>
            </a:endParaRPr>
          </a:p>
          <a:p>
            <a:pPr marL="285750" indent="-285750" algn="just">
              <a:buFont typeface="Arial" panose="020B0604020202020204" pitchFamily="34" charset="0"/>
              <a:buChar char="•"/>
            </a:pPr>
            <a:r>
              <a:rPr lang="ca-ES" sz="1400" dirty="0">
                <a:solidFill>
                  <a:srgbClr val="474343"/>
                </a:solidFill>
              </a:rPr>
              <a:t>Donar la benvinguda als mestres que comencen a treballar a les escoles bressol, llars d’infants, escoles d’infantil, primària i secundària de la ciutat</a:t>
            </a:r>
          </a:p>
          <a:p>
            <a:pPr marL="285750" indent="-285750" algn="just">
              <a:buFont typeface="Arial" panose="020B0604020202020204" pitchFamily="34" charset="0"/>
              <a:buChar char="•"/>
            </a:pPr>
            <a:r>
              <a:rPr lang="ca-ES" sz="1400" dirty="0">
                <a:solidFill>
                  <a:srgbClr val="474343"/>
                </a:solidFill>
              </a:rPr>
              <a:t>Donar a conèixer els recursos, projectes i serveis que l’Ajuntament posa a disposició dels centres educatius i professorat de la </a:t>
            </a:r>
            <a:r>
              <a:rPr lang="ca-ES" sz="1400" dirty="0" smtClean="0">
                <a:solidFill>
                  <a:srgbClr val="474343"/>
                </a:solidFill>
              </a:rPr>
              <a:t>ciutat</a:t>
            </a:r>
            <a:endParaRPr lang="ca-ES" sz="1400" b="1" dirty="0" smtClean="0">
              <a:solidFill>
                <a:srgbClr val="474343"/>
              </a:solidFill>
            </a:endParaRPr>
          </a:p>
          <a:p>
            <a:pPr algn="just">
              <a:spcBef>
                <a:spcPts val="600"/>
              </a:spcBef>
            </a:pPr>
            <a:r>
              <a:rPr lang="ca-ES" sz="1400" b="1" dirty="0" smtClean="0">
                <a:solidFill>
                  <a:srgbClr val="474343"/>
                </a:solidFill>
              </a:rPr>
              <a:t>Destinataris</a:t>
            </a:r>
          </a:p>
          <a:p>
            <a:pPr algn="just"/>
            <a:r>
              <a:rPr lang="es-ES" sz="1400" dirty="0">
                <a:solidFill>
                  <a:srgbClr val="474343"/>
                </a:solidFill>
              </a:rPr>
              <a:t>Mestres que inicien la </a:t>
            </a:r>
            <a:r>
              <a:rPr lang="es-ES" sz="1400" dirty="0" err="1">
                <a:solidFill>
                  <a:srgbClr val="474343"/>
                </a:solidFill>
              </a:rPr>
              <a:t>seva</a:t>
            </a:r>
            <a:r>
              <a:rPr lang="es-ES" sz="1400" dirty="0">
                <a:solidFill>
                  <a:srgbClr val="474343"/>
                </a:solidFill>
              </a:rPr>
              <a:t> tasca educativa a la </a:t>
            </a:r>
            <a:r>
              <a:rPr lang="es-ES" sz="1400" dirty="0" err="1">
                <a:solidFill>
                  <a:srgbClr val="474343"/>
                </a:solidFill>
              </a:rPr>
              <a:t>ciutat</a:t>
            </a:r>
            <a:r>
              <a:rPr lang="es-ES" sz="1400" dirty="0">
                <a:solidFill>
                  <a:srgbClr val="474343"/>
                </a:solidFill>
              </a:rPr>
              <a:t> (a </a:t>
            </a:r>
            <a:r>
              <a:rPr lang="es-ES" sz="1400" dirty="0" err="1">
                <a:solidFill>
                  <a:srgbClr val="474343"/>
                </a:solidFill>
              </a:rPr>
              <a:t>l’inici</a:t>
            </a:r>
            <a:r>
              <a:rPr lang="es-ES" sz="1400" dirty="0">
                <a:solidFill>
                  <a:srgbClr val="474343"/>
                </a:solidFill>
              </a:rPr>
              <a:t> de </a:t>
            </a:r>
            <a:r>
              <a:rPr lang="es-ES" sz="1400" dirty="0" err="1">
                <a:solidFill>
                  <a:srgbClr val="474343"/>
                </a:solidFill>
              </a:rPr>
              <a:t>curs</a:t>
            </a:r>
            <a:r>
              <a:rPr lang="es-ES" sz="1400" dirty="0">
                <a:solidFill>
                  <a:srgbClr val="474343"/>
                </a:solidFill>
              </a:rPr>
              <a:t> escolar)</a:t>
            </a:r>
            <a:endParaRPr lang="ca-ES" sz="1400" dirty="0" smtClean="0">
              <a:solidFill>
                <a:srgbClr val="474343"/>
              </a:solidFill>
            </a:endParaRPr>
          </a:p>
          <a:p>
            <a:pPr algn="just">
              <a:spcBef>
                <a:spcPts val="600"/>
              </a:spcBef>
            </a:pPr>
            <a:r>
              <a:rPr lang="ca-ES" sz="1400" b="1" dirty="0" smtClean="0">
                <a:solidFill>
                  <a:srgbClr val="474343"/>
                </a:solidFill>
              </a:rPr>
              <a:t>Centres educatius participants</a:t>
            </a:r>
          </a:p>
          <a:p>
            <a:pPr algn="just"/>
            <a:r>
              <a:rPr lang="fr-FR" sz="1400" dirty="0" err="1">
                <a:solidFill>
                  <a:srgbClr val="474343"/>
                </a:solidFill>
              </a:rPr>
              <a:t>Tots</a:t>
            </a:r>
            <a:r>
              <a:rPr lang="fr-FR" sz="1400" dirty="0">
                <a:solidFill>
                  <a:srgbClr val="474343"/>
                </a:solidFill>
              </a:rPr>
              <a:t> els centres </a:t>
            </a:r>
            <a:r>
              <a:rPr lang="fr-FR" sz="1400" dirty="0" err="1">
                <a:solidFill>
                  <a:srgbClr val="474343"/>
                </a:solidFill>
              </a:rPr>
              <a:t>educatius</a:t>
            </a:r>
            <a:r>
              <a:rPr lang="fr-FR" sz="1400" dirty="0">
                <a:solidFill>
                  <a:srgbClr val="474343"/>
                </a:solidFill>
              </a:rPr>
              <a:t> de la </a:t>
            </a:r>
            <a:r>
              <a:rPr lang="fr-FR" sz="1400" dirty="0" err="1">
                <a:solidFill>
                  <a:srgbClr val="474343"/>
                </a:solidFill>
              </a:rPr>
              <a:t>ciutat</a:t>
            </a:r>
            <a:r>
              <a:rPr lang="fr-FR" sz="1400" dirty="0">
                <a:solidFill>
                  <a:srgbClr val="474343"/>
                </a:solidFill>
              </a:rPr>
              <a:t> </a:t>
            </a:r>
            <a:endParaRPr lang="ca-ES" sz="1400" dirty="0" smtClean="0">
              <a:solidFill>
                <a:srgbClr val="474343"/>
              </a:solidFill>
            </a:endParaRPr>
          </a:p>
          <a:p>
            <a:pPr lvl="0" algn="just">
              <a:spcBef>
                <a:spcPts val="600"/>
              </a:spcBef>
            </a:pPr>
            <a:r>
              <a:rPr lang="ca-ES" sz="1400" b="1" dirty="0" smtClean="0">
                <a:solidFill>
                  <a:srgbClr val="474343"/>
                </a:solidFill>
              </a:rPr>
              <a:t>Valoració i continuïtat</a:t>
            </a:r>
          </a:p>
          <a:p>
            <a:pPr algn="just"/>
            <a:r>
              <a:rPr lang="ca-ES" sz="1400" dirty="0" smtClean="0">
                <a:solidFill>
                  <a:srgbClr val="474343"/>
                </a:solidFill>
              </a:rPr>
              <a:t>En aquesta última ocasió, van assistir 18 mestres nous a aquesta jornada de presentació.</a:t>
            </a:r>
          </a:p>
          <a:p>
            <a:pPr algn="just"/>
            <a:r>
              <a:rPr lang="ca-ES" sz="1400" dirty="0" smtClean="0">
                <a:solidFill>
                  <a:srgbClr val="474343"/>
                </a:solidFill>
              </a:rPr>
              <a:t>La proposta té molt bona acceptació entre el professorat, en tant que els ofereix la possibilitat de conèixer els recursos, projectes i serveis que la ciutat posa al seu abast, així com les eines per tal de poder ampliar aquesta informació, sol·licitar el recurs necessari i conèixer dels canals de contacte disponibles a la Regidoria d’educació.</a:t>
            </a:r>
          </a:p>
          <a:p>
            <a:pPr algn="just"/>
            <a:r>
              <a:rPr lang="ca-ES" sz="1400" dirty="0" smtClean="0">
                <a:solidFill>
                  <a:srgbClr val="474343"/>
                </a:solidFill>
              </a:rPr>
              <a:t> </a:t>
            </a:r>
          </a:p>
        </p:txBody>
      </p:sp>
      <p:sp>
        <p:nvSpPr>
          <p:cNvPr id="4" name="Rectangle 10"/>
          <p:cNvSpPr>
            <a:spLocks noGrp="1" noChangeArrowheads="1"/>
          </p:cNvSpPr>
          <p:nvPr>
            <p:ph type="ctrTitle"/>
          </p:nvPr>
        </p:nvSpPr>
        <p:spPr>
          <a:xfrm>
            <a:off x="0" y="0"/>
            <a:ext cx="12192000" cy="660400"/>
          </a:xfrm>
          <a:solidFill>
            <a:srgbClr val="660033"/>
          </a:solidFill>
        </p:spPr>
        <p:txBody>
          <a:bodyPr>
            <a:normAutofit fontScale="90000"/>
          </a:bodyPr>
          <a:lstStyle/>
          <a:p>
            <a:pPr eaLnBrk="1" fontAlgn="auto" hangingPunct="1">
              <a:spcAft>
                <a:spcPts val="0"/>
              </a:spcAft>
              <a:defRPr/>
            </a:pPr>
            <a:r>
              <a:rPr lang="ca-ES" sz="4800" dirty="0" smtClean="0">
                <a:solidFill>
                  <a:schemeClr val="accent1"/>
                </a:solidFill>
                <a:latin typeface="Calibri" pitchFamily="34" charset="0"/>
              </a:rPr>
              <a:t/>
            </a:r>
            <a:br>
              <a:rPr lang="ca-ES" sz="4800" dirty="0" smtClean="0">
                <a:solidFill>
                  <a:schemeClr val="accent1"/>
                </a:solidFill>
                <a:latin typeface="Calibri" pitchFamily="34" charset="0"/>
              </a:rPr>
            </a:br>
            <a:r>
              <a:rPr lang="ca-ES" sz="4800" dirty="0">
                <a:solidFill>
                  <a:schemeClr val="accent1"/>
                </a:solidFill>
                <a:latin typeface="Calibri" pitchFamily="34" charset="0"/>
              </a:rPr>
              <a:t/>
            </a:r>
            <a:br>
              <a:rPr lang="ca-ES" sz="4800" dirty="0">
                <a:solidFill>
                  <a:schemeClr val="accent1"/>
                </a:solidFill>
                <a:latin typeface="Calibri" pitchFamily="34" charset="0"/>
              </a:rPr>
            </a:br>
            <a:endParaRPr lang="es-ES" sz="4800" dirty="0">
              <a:solidFill>
                <a:schemeClr val="accent1"/>
              </a:solidFill>
              <a:latin typeface="Calibri" pitchFamily="34" charset="0"/>
            </a:endParaRPr>
          </a:p>
        </p:txBody>
      </p:sp>
      <p:pic>
        <p:nvPicPr>
          <p:cNvPr id="9" name="Imat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00" y="6185723"/>
            <a:ext cx="1943100" cy="511683"/>
          </a:xfrm>
          <a:prstGeom prst="rect">
            <a:avLst/>
          </a:prstGeom>
        </p:spPr>
      </p:pic>
      <p:sp>
        <p:nvSpPr>
          <p:cNvPr id="15" name="Rectangle arrodonit 14"/>
          <p:cNvSpPr/>
          <p:nvPr/>
        </p:nvSpPr>
        <p:spPr>
          <a:xfrm>
            <a:off x="620708" y="1054099"/>
            <a:ext cx="6148392" cy="360843"/>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2.2 Benvinguda als mestres nous de la ciutat</a:t>
            </a:r>
            <a:endParaRPr lang="ca-ES" sz="2000" b="1" dirty="0">
              <a:solidFill>
                <a:srgbClr val="660033"/>
              </a:solidFill>
            </a:endParaRPr>
          </a:p>
        </p:txBody>
      </p:sp>
      <p:sp>
        <p:nvSpPr>
          <p:cNvPr id="13" name="QuadreDeText 12"/>
          <p:cNvSpPr txBox="1"/>
          <p:nvPr/>
        </p:nvSpPr>
        <p:spPr>
          <a:xfrm>
            <a:off x="11290300" y="6550979"/>
            <a:ext cx="901700" cy="261610"/>
          </a:xfrm>
          <a:prstGeom prst="rect">
            <a:avLst/>
          </a:prstGeom>
          <a:noFill/>
        </p:spPr>
        <p:txBody>
          <a:bodyPr wrap="square" rtlCol="0">
            <a:spAutoFit/>
          </a:bodyPr>
          <a:lstStyle/>
          <a:p>
            <a:pPr algn="r"/>
            <a:r>
              <a:rPr lang="ca-ES" sz="1100" dirty="0" smtClean="0">
                <a:solidFill>
                  <a:srgbClr val="474343"/>
                </a:solidFill>
              </a:rPr>
              <a:t>Pg. 27/41</a:t>
            </a:r>
            <a:endParaRPr lang="ca-ES" sz="1100" dirty="0">
              <a:solidFill>
                <a:srgbClr val="474343"/>
              </a:solidFill>
            </a:endParaRPr>
          </a:p>
        </p:txBody>
      </p:sp>
      <p:pic>
        <p:nvPicPr>
          <p:cNvPr id="14" name="Imat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7600" y="6154348"/>
            <a:ext cx="1384300" cy="625231"/>
          </a:xfrm>
          <a:prstGeom prst="rect">
            <a:avLst/>
          </a:prstGeom>
        </p:spPr>
      </p:pic>
      <p:sp>
        <p:nvSpPr>
          <p:cNvPr id="16" name="Rectangle 10"/>
          <p:cNvSpPr txBox="1">
            <a:spLocks noChangeArrowheads="1"/>
          </p:cNvSpPr>
          <p:nvPr/>
        </p:nvSpPr>
        <p:spPr>
          <a:xfrm>
            <a:off x="8013700" y="-7457"/>
            <a:ext cx="4178300" cy="664228"/>
          </a:xfrm>
          <a:prstGeom prst="rect">
            <a:avLst/>
          </a:prstGeom>
          <a:solidFill>
            <a:srgbClr val="6600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sp>
        <p:nvSpPr>
          <p:cNvPr id="17" name="Rectangle arrodonit 16">
            <a:hlinkClick r:id="rId5"/>
          </p:cNvPr>
          <p:cNvSpPr/>
          <p:nvPr/>
        </p:nvSpPr>
        <p:spPr>
          <a:xfrm>
            <a:off x="9448800" y="1047506"/>
            <a:ext cx="2058992" cy="323362"/>
          </a:xfrm>
          <a:prstGeom prst="roundRect">
            <a:avLst/>
          </a:prstGeom>
          <a:solidFill>
            <a:schemeClr val="accent3">
              <a:lumMod val="60000"/>
              <a:lumOff val="4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smtClean="0">
                <a:solidFill>
                  <a:schemeClr val="accent1">
                    <a:lumMod val="75000"/>
                  </a:schemeClr>
                </a:solidFill>
              </a:rPr>
              <a:t>Més informació a la web</a:t>
            </a:r>
            <a:endParaRPr lang="ca-ES" sz="1400" dirty="0">
              <a:solidFill>
                <a:schemeClr val="accent1">
                  <a:lumMod val="75000"/>
                </a:schemeClr>
              </a:solidFill>
            </a:endParaRPr>
          </a:p>
        </p:txBody>
      </p:sp>
      <p:sp>
        <p:nvSpPr>
          <p:cNvPr id="18" name="Rectangle arrodonit 17"/>
          <p:cNvSpPr/>
          <p:nvPr/>
        </p:nvSpPr>
        <p:spPr>
          <a:xfrm>
            <a:off x="190500" y="128979"/>
            <a:ext cx="70993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a:solidFill>
                  <a:srgbClr val="660033"/>
                </a:solidFill>
              </a:rPr>
              <a:t>2</a:t>
            </a:r>
            <a:r>
              <a:rPr lang="ca-ES" sz="2000" b="1" dirty="0" smtClean="0">
                <a:solidFill>
                  <a:srgbClr val="660033"/>
                </a:solidFill>
              </a:rPr>
              <a:t>. </a:t>
            </a:r>
            <a:r>
              <a:rPr lang="ca-ES" sz="2000" b="1" dirty="0">
                <a:solidFill>
                  <a:srgbClr val="660033"/>
                </a:solidFill>
              </a:rPr>
              <a:t>Projectes adreçats a mestres i professionals de l’educació</a:t>
            </a:r>
          </a:p>
        </p:txBody>
      </p:sp>
      <p:sp>
        <p:nvSpPr>
          <p:cNvPr id="19" name="Fletxa corbada cap amunt 18">
            <a:hlinkClick r:id="rId6" action="ppaction://hlinksldjump"/>
          </p:cNvPr>
          <p:cNvSpPr/>
          <p:nvPr/>
        </p:nvSpPr>
        <p:spPr>
          <a:xfrm rot="15868668">
            <a:off x="6942167" y="161984"/>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Tree>
    <p:extLst>
      <p:ext uri="{BB962C8B-B14F-4D97-AF65-F5344CB8AC3E}">
        <p14:creationId xmlns:p14="http://schemas.microsoft.com/office/powerpoint/2010/main" val="30396181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arrodonit 39"/>
          <p:cNvSpPr/>
          <p:nvPr/>
        </p:nvSpPr>
        <p:spPr>
          <a:xfrm>
            <a:off x="990600" y="1271714"/>
            <a:ext cx="10477500" cy="4857234"/>
          </a:xfrm>
          <a:prstGeom prst="roundRect">
            <a:avLst/>
          </a:prstGeom>
          <a:solidFill>
            <a:schemeClr val="bg1"/>
          </a:solidFill>
          <a:ln cap="rnd">
            <a:solidFill>
              <a:srgbClr val="660033"/>
            </a:solidFill>
            <a:round/>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36000" numCol="2" spcCol="180000" rtlCol="0" anchor="t" anchorCtr="0"/>
          <a:lstStyle/>
          <a:p>
            <a:pPr algn="just"/>
            <a:r>
              <a:rPr lang="ca-ES" sz="1400" b="1" dirty="0" smtClean="0">
                <a:solidFill>
                  <a:srgbClr val="474343"/>
                </a:solidFill>
              </a:rPr>
              <a:t>Breu descripció</a:t>
            </a:r>
          </a:p>
          <a:p>
            <a:pPr algn="just"/>
            <a:r>
              <a:rPr lang="ca-ES" sz="1400" dirty="0" smtClean="0">
                <a:solidFill>
                  <a:srgbClr val="474343"/>
                </a:solidFill>
              </a:rPr>
              <a:t>Aquest és </a:t>
            </a:r>
            <a:r>
              <a:rPr lang="ca-ES" sz="1400" dirty="0">
                <a:solidFill>
                  <a:srgbClr val="474343"/>
                </a:solidFill>
              </a:rPr>
              <a:t>l'espai mitjançant el qual es proposa l'exposició i reflexió del fet educatiu a la nostra ciutat, una oportunitat per a la trobada de tots els agents educatius a través del qual els mateixos centres comparteixen experiències i projectes que volen donar a conèixer a la resta de centres i comunitat educativa de la ciutat.</a:t>
            </a:r>
          </a:p>
          <a:p>
            <a:pPr algn="just">
              <a:spcBef>
                <a:spcPts val="600"/>
              </a:spcBef>
            </a:pPr>
            <a:r>
              <a:rPr lang="ca-ES" sz="1400" b="1" dirty="0" smtClean="0">
                <a:solidFill>
                  <a:srgbClr val="474343"/>
                </a:solidFill>
              </a:rPr>
              <a:t>Objectius</a:t>
            </a:r>
            <a:endParaRPr lang="ca-ES" sz="1400" dirty="0" smtClean="0">
              <a:solidFill>
                <a:srgbClr val="474343"/>
              </a:solidFill>
            </a:endParaRPr>
          </a:p>
          <a:p>
            <a:pPr marL="285750" indent="-285750" algn="just">
              <a:buFont typeface="Arial" panose="020B0604020202020204" pitchFamily="34" charset="0"/>
              <a:buChar char="•"/>
            </a:pPr>
            <a:r>
              <a:rPr lang="ca-ES" sz="1400" dirty="0">
                <a:solidFill>
                  <a:srgbClr val="474343"/>
                </a:solidFill>
              </a:rPr>
              <a:t>Fer visible i posar en valor la tasca de mestres i professionals de l’educació a la ciutat.</a:t>
            </a:r>
          </a:p>
          <a:p>
            <a:pPr marL="285750" indent="-285750" algn="just">
              <a:buFont typeface="Arial" panose="020B0604020202020204" pitchFamily="34" charset="0"/>
              <a:buChar char="•"/>
            </a:pPr>
            <a:r>
              <a:rPr lang="ca-ES" sz="1400" dirty="0">
                <a:solidFill>
                  <a:srgbClr val="474343"/>
                </a:solidFill>
              </a:rPr>
              <a:t>Donar a conèixer experiències innovadores i/o amb especial rellevància entre els mateixos centres educatius de la ciutat.</a:t>
            </a:r>
          </a:p>
          <a:p>
            <a:pPr marL="285750" indent="-285750" algn="just">
              <a:buFont typeface="Arial" panose="020B0604020202020204" pitchFamily="34" charset="0"/>
              <a:buChar char="•"/>
            </a:pPr>
            <a:r>
              <a:rPr lang="ca-ES" sz="1400" dirty="0">
                <a:solidFill>
                  <a:srgbClr val="474343"/>
                </a:solidFill>
              </a:rPr>
              <a:t>Oferir un espai per a la trobada entre la comunitat educativa de la ciutat</a:t>
            </a:r>
            <a:r>
              <a:rPr lang="ca-ES" sz="1400" dirty="0" smtClean="0">
                <a:solidFill>
                  <a:srgbClr val="474343"/>
                </a:solidFill>
              </a:rPr>
              <a:t>.</a:t>
            </a:r>
            <a:endParaRPr lang="ca-ES" sz="1400" b="1" dirty="0" smtClean="0">
              <a:solidFill>
                <a:srgbClr val="474343"/>
              </a:solidFill>
            </a:endParaRPr>
          </a:p>
          <a:p>
            <a:pPr algn="just">
              <a:spcBef>
                <a:spcPts val="600"/>
              </a:spcBef>
            </a:pPr>
            <a:r>
              <a:rPr lang="ca-ES" sz="1400" b="1" dirty="0" smtClean="0">
                <a:solidFill>
                  <a:srgbClr val="474343"/>
                </a:solidFill>
              </a:rPr>
              <a:t>Destinataris</a:t>
            </a:r>
          </a:p>
          <a:p>
            <a:pPr algn="just"/>
            <a:r>
              <a:rPr lang="ca-ES" sz="1400" dirty="0" smtClean="0">
                <a:solidFill>
                  <a:srgbClr val="474343"/>
                </a:solidFill>
              </a:rPr>
              <a:t>Comunitat educativa</a:t>
            </a:r>
          </a:p>
          <a:p>
            <a:pPr algn="just">
              <a:spcBef>
                <a:spcPts val="600"/>
              </a:spcBef>
            </a:pPr>
            <a:r>
              <a:rPr lang="ca-ES" sz="1400" b="1" dirty="0" smtClean="0">
                <a:solidFill>
                  <a:srgbClr val="474343"/>
                </a:solidFill>
              </a:rPr>
              <a:t>Centres educatius participants</a:t>
            </a:r>
          </a:p>
          <a:p>
            <a:pPr algn="just"/>
            <a:r>
              <a:rPr lang="ca-ES" sz="1400" dirty="0" smtClean="0">
                <a:solidFill>
                  <a:srgbClr val="474343"/>
                </a:solidFill>
              </a:rPr>
              <a:t>Obert a tota la comunitat educativa i la ciutadania en general</a:t>
            </a:r>
            <a:endParaRPr lang="ca-ES" sz="1400" dirty="0">
              <a:solidFill>
                <a:srgbClr val="474343"/>
              </a:solidFill>
            </a:endParaRPr>
          </a:p>
          <a:p>
            <a:pPr lvl="0" algn="just">
              <a:spcBef>
                <a:spcPts val="600"/>
              </a:spcBef>
            </a:pPr>
            <a:endParaRPr lang="ca-ES" sz="1400" b="1" dirty="0" smtClean="0">
              <a:solidFill>
                <a:srgbClr val="474343"/>
              </a:solidFill>
            </a:endParaRPr>
          </a:p>
          <a:p>
            <a:pPr lvl="0" algn="just">
              <a:spcBef>
                <a:spcPts val="600"/>
              </a:spcBef>
            </a:pPr>
            <a:r>
              <a:rPr lang="ca-ES" sz="1400" b="1" dirty="0" smtClean="0">
                <a:solidFill>
                  <a:srgbClr val="474343"/>
                </a:solidFill>
              </a:rPr>
              <a:t>Valoració i continuïtat</a:t>
            </a:r>
          </a:p>
          <a:p>
            <a:pPr algn="just"/>
            <a:r>
              <a:rPr lang="ca-ES" sz="1400" dirty="0" smtClean="0">
                <a:solidFill>
                  <a:srgbClr val="474343"/>
                </a:solidFill>
              </a:rPr>
              <a:t>En aquesta 6a edició, i coincidint amb el tancament d’un mandat polític que va posar els fonaments per iniciar i desenvolupar el PEC, la qual la jornada va anar dedicada a fer un balanç de la trajectòria de la Regidoria d’educació en la implementació del Projecte Educatiu de Ciutat. </a:t>
            </a:r>
          </a:p>
          <a:p>
            <a:pPr algn="just"/>
            <a:r>
              <a:rPr lang="ca-ES" sz="1400" dirty="0" smtClean="0">
                <a:solidFill>
                  <a:srgbClr val="474343"/>
                </a:solidFill>
              </a:rPr>
              <a:t>Per aquesta raó, en aquesta nova edició es va fer un repàs de la trajectòria en quant a les polítiques educatives que s’han anat generant a la nostra ciutat, posant de relleu el fet que en els darrers anys s’ha potenciat </a:t>
            </a:r>
            <a:r>
              <a:rPr lang="ca-ES" sz="1400" dirty="0">
                <a:solidFill>
                  <a:srgbClr val="474343"/>
                </a:solidFill>
              </a:rPr>
              <a:t>una política educativa dins i fora de </a:t>
            </a:r>
            <a:r>
              <a:rPr lang="ca-ES" sz="1400" dirty="0" smtClean="0">
                <a:solidFill>
                  <a:srgbClr val="474343"/>
                </a:solidFill>
              </a:rPr>
              <a:t>l’escola, treballant </a:t>
            </a:r>
            <a:r>
              <a:rPr lang="ca-ES" sz="1400" dirty="0">
                <a:solidFill>
                  <a:srgbClr val="474343"/>
                </a:solidFill>
              </a:rPr>
              <a:t>en l’educació no només amb els infants i joves de la ciutat, sinó que n’ha ampliat la seva mirada fent de la política educativa municipal una tasca compromesa amb tot el cicle vital de les </a:t>
            </a:r>
            <a:r>
              <a:rPr lang="ca-ES" sz="1400" dirty="0" smtClean="0">
                <a:solidFill>
                  <a:srgbClr val="474343"/>
                </a:solidFill>
              </a:rPr>
              <a:t>persones.</a:t>
            </a:r>
          </a:p>
          <a:p>
            <a:pPr algn="just"/>
            <a:r>
              <a:rPr lang="ca-ES" sz="1400" dirty="0" smtClean="0">
                <a:solidFill>
                  <a:srgbClr val="474343"/>
                </a:solidFill>
              </a:rPr>
              <a:t>De cara al curs 2015/16 es preveu tornar a organitzar una jornada d’intercanvi d’experiències i projectes implementats als centres educatius de la ciutat.</a:t>
            </a:r>
          </a:p>
        </p:txBody>
      </p:sp>
      <p:sp>
        <p:nvSpPr>
          <p:cNvPr id="4" name="Rectangle 10"/>
          <p:cNvSpPr>
            <a:spLocks noGrp="1" noChangeArrowheads="1"/>
          </p:cNvSpPr>
          <p:nvPr>
            <p:ph type="ctrTitle"/>
          </p:nvPr>
        </p:nvSpPr>
        <p:spPr>
          <a:xfrm>
            <a:off x="0" y="0"/>
            <a:ext cx="12192000" cy="660400"/>
          </a:xfrm>
          <a:solidFill>
            <a:srgbClr val="660033"/>
          </a:solidFill>
        </p:spPr>
        <p:txBody>
          <a:bodyPr>
            <a:normAutofit fontScale="90000"/>
          </a:bodyPr>
          <a:lstStyle/>
          <a:p>
            <a:pPr eaLnBrk="1" fontAlgn="auto" hangingPunct="1">
              <a:spcAft>
                <a:spcPts val="0"/>
              </a:spcAft>
              <a:defRPr/>
            </a:pPr>
            <a:r>
              <a:rPr lang="ca-ES" sz="4800" dirty="0" smtClean="0">
                <a:solidFill>
                  <a:schemeClr val="accent1"/>
                </a:solidFill>
                <a:latin typeface="Calibri" pitchFamily="34" charset="0"/>
              </a:rPr>
              <a:t/>
            </a:r>
            <a:br>
              <a:rPr lang="ca-ES" sz="4800" dirty="0" smtClean="0">
                <a:solidFill>
                  <a:schemeClr val="accent1"/>
                </a:solidFill>
                <a:latin typeface="Calibri" pitchFamily="34" charset="0"/>
              </a:rPr>
            </a:br>
            <a:r>
              <a:rPr lang="ca-ES" sz="4800" dirty="0">
                <a:solidFill>
                  <a:schemeClr val="accent1"/>
                </a:solidFill>
                <a:latin typeface="Calibri" pitchFamily="34" charset="0"/>
              </a:rPr>
              <a:t/>
            </a:r>
            <a:br>
              <a:rPr lang="ca-ES" sz="4800" dirty="0">
                <a:solidFill>
                  <a:schemeClr val="accent1"/>
                </a:solidFill>
                <a:latin typeface="Calibri" pitchFamily="34" charset="0"/>
              </a:rPr>
            </a:br>
            <a:endParaRPr lang="es-ES" sz="4800" dirty="0">
              <a:solidFill>
                <a:schemeClr val="accent1"/>
              </a:solidFill>
              <a:latin typeface="Calibri" pitchFamily="34" charset="0"/>
            </a:endParaRPr>
          </a:p>
        </p:txBody>
      </p:sp>
      <p:pic>
        <p:nvPicPr>
          <p:cNvPr id="9" name="Imat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6185723"/>
            <a:ext cx="1943100" cy="511683"/>
          </a:xfrm>
          <a:prstGeom prst="rect">
            <a:avLst/>
          </a:prstGeom>
        </p:spPr>
      </p:pic>
      <p:sp>
        <p:nvSpPr>
          <p:cNvPr id="15" name="Rectangle arrodonit 14"/>
          <p:cNvSpPr/>
          <p:nvPr/>
        </p:nvSpPr>
        <p:spPr>
          <a:xfrm>
            <a:off x="620708" y="1054099"/>
            <a:ext cx="6465892" cy="360843"/>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2.3 Jornada PEC</a:t>
            </a:r>
            <a:endParaRPr lang="ca-ES" sz="2000" b="1" dirty="0">
              <a:solidFill>
                <a:srgbClr val="660033"/>
              </a:solidFill>
            </a:endParaRPr>
          </a:p>
        </p:txBody>
      </p:sp>
      <p:sp>
        <p:nvSpPr>
          <p:cNvPr id="14" name="QuadreDeText 13"/>
          <p:cNvSpPr txBox="1"/>
          <p:nvPr/>
        </p:nvSpPr>
        <p:spPr>
          <a:xfrm>
            <a:off x="11290300" y="6550979"/>
            <a:ext cx="901700" cy="261610"/>
          </a:xfrm>
          <a:prstGeom prst="rect">
            <a:avLst/>
          </a:prstGeom>
          <a:noFill/>
        </p:spPr>
        <p:txBody>
          <a:bodyPr wrap="square" rtlCol="0">
            <a:spAutoFit/>
          </a:bodyPr>
          <a:lstStyle/>
          <a:p>
            <a:pPr algn="r"/>
            <a:r>
              <a:rPr lang="ca-ES" sz="1100" dirty="0" smtClean="0">
                <a:solidFill>
                  <a:srgbClr val="474343"/>
                </a:solidFill>
              </a:rPr>
              <a:t>Pg. 28/41</a:t>
            </a:r>
            <a:endParaRPr lang="ca-ES" sz="1100" dirty="0">
              <a:solidFill>
                <a:srgbClr val="474343"/>
              </a:solidFill>
            </a:endParaRPr>
          </a:p>
        </p:txBody>
      </p:sp>
      <p:pic>
        <p:nvPicPr>
          <p:cNvPr id="16" name="Imat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7600" y="6154348"/>
            <a:ext cx="1384300" cy="625231"/>
          </a:xfrm>
          <a:prstGeom prst="rect">
            <a:avLst/>
          </a:prstGeom>
        </p:spPr>
      </p:pic>
      <p:sp>
        <p:nvSpPr>
          <p:cNvPr id="13" name="Rectangle 10"/>
          <p:cNvSpPr txBox="1">
            <a:spLocks noChangeArrowheads="1"/>
          </p:cNvSpPr>
          <p:nvPr/>
        </p:nvSpPr>
        <p:spPr>
          <a:xfrm>
            <a:off x="8013700" y="-7457"/>
            <a:ext cx="4178300" cy="664228"/>
          </a:xfrm>
          <a:prstGeom prst="rect">
            <a:avLst/>
          </a:prstGeom>
          <a:solidFill>
            <a:srgbClr val="6600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sp>
        <p:nvSpPr>
          <p:cNvPr id="17" name="Rectangle arrodonit 16">
            <a:hlinkClick r:id="rId4"/>
          </p:cNvPr>
          <p:cNvSpPr/>
          <p:nvPr/>
        </p:nvSpPr>
        <p:spPr>
          <a:xfrm>
            <a:off x="9448800" y="1047506"/>
            <a:ext cx="2058992" cy="323362"/>
          </a:xfrm>
          <a:prstGeom prst="roundRect">
            <a:avLst/>
          </a:prstGeom>
          <a:solidFill>
            <a:schemeClr val="accent3">
              <a:lumMod val="60000"/>
              <a:lumOff val="4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smtClean="0">
                <a:solidFill>
                  <a:schemeClr val="accent1">
                    <a:lumMod val="75000"/>
                  </a:schemeClr>
                </a:solidFill>
              </a:rPr>
              <a:t>Més informació a la web</a:t>
            </a:r>
            <a:endParaRPr lang="ca-ES" sz="1400" dirty="0">
              <a:solidFill>
                <a:schemeClr val="accent1">
                  <a:lumMod val="75000"/>
                </a:schemeClr>
              </a:solidFill>
            </a:endParaRPr>
          </a:p>
        </p:txBody>
      </p:sp>
      <p:sp>
        <p:nvSpPr>
          <p:cNvPr id="18" name="Rectangle arrodonit 17"/>
          <p:cNvSpPr/>
          <p:nvPr/>
        </p:nvSpPr>
        <p:spPr>
          <a:xfrm>
            <a:off x="190500" y="128979"/>
            <a:ext cx="70993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a:solidFill>
                  <a:srgbClr val="660033"/>
                </a:solidFill>
              </a:rPr>
              <a:t>2</a:t>
            </a:r>
            <a:r>
              <a:rPr lang="ca-ES" sz="2000" b="1" dirty="0" smtClean="0">
                <a:solidFill>
                  <a:srgbClr val="660033"/>
                </a:solidFill>
              </a:rPr>
              <a:t>. </a:t>
            </a:r>
            <a:r>
              <a:rPr lang="ca-ES" sz="2000" b="1" dirty="0">
                <a:solidFill>
                  <a:srgbClr val="660033"/>
                </a:solidFill>
              </a:rPr>
              <a:t>Projectes adreçats a mestres i professionals de l’educació</a:t>
            </a:r>
          </a:p>
        </p:txBody>
      </p:sp>
      <p:sp>
        <p:nvSpPr>
          <p:cNvPr id="19" name="Fletxa corbada cap amunt 18">
            <a:hlinkClick r:id="rId5" action="ppaction://hlinksldjump"/>
          </p:cNvPr>
          <p:cNvSpPr/>
          <p:nvPr/>
        </p:nvSpPr>
        <p:spPr>
          <a:xfrm rot="15868668">
            <a:off x="6942167" y="161984"/>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Tree>
    <p:extLst>
      <p:ext uri="{BB962C8B-B14F-4D97-AF65-F5344CB8AC3E}">
        <p14:creationId xmlns:p14="http://schemas.microsoft.com/office/powerpoint/2010/main" val="7329310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arrodonit 39"/>
          <p:cNvSpPr/>
          <p:nvPr/>
        </p:nvSpPr>
        <p:spPr>
          <a:xfrm>
            <a:off x="990600" y="1271714"/>
            <a:ext cx="10477500" cy="4857234"/>
          </a:xfrm>
          <a:prstGeom prst="roundRect">
            <a:avLst/>
          </a:prstGeom>
          <a:solidFill>
            <a:schemeClr val="bg1"/>
          </a:solidFill>
          <a:ln cap="rnd">
            <a:solidFill>
              <a:srgbClr val="660033"/>
            </a:solidFill>
            <a:round/>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36000" numCol="2" spcCol="180000" rtlCol="0" anchor="t" anchorCtr="0"/>
          <a:lstStyle/>
          <a:p>
            <a:pPr algn="just"/>
            <a:r>
              <a:rPr lang="ca-ES" sz="1400" b="1" dirty="0">
                <a:solidFill>
                  <a:srgbClr val="474343"/>
                </a:solidFill>
              </a:rPr>
              <a:t>Breu descripció</a:t>
            </a:r>
          </a:p>
          <a:p>
            <a:pPr algn="just"/>
            <a:r>
              <a:rPr lang="ca-ES" sz="1400" dirty="0">
                <a:solidFill>
                  <a:srgbClr val="474343"/>
                </a:solidFill>
              </a:rPr>
              <a:t>El seminari de formació </a:t>
            </a:r>
            <a:r>
              <a:rPr lang="ca-ES" sz="1400" b="1" dirty="0">
                <a:solidFill>
                  <a:srgbClr val="474343"/>
                </a:solidFill>
              </a:rPr>
              <a:t>L’ensenyament des de l’aprenentatge </a:t>
            </a:r>
            <a:r>
              <a:rPr lang="ca-ES" sz="1400" dirty="0">
                <a:solidFill>
                  <a:srgbClr val="474343"/>
                </a:solidFill>
              </a:rPr>
              <a:t>impartit per la Dra. Roser </a:t>
            </a:r>
            <a:r>
              <a:rPr lang="ca-ES" sz="1400" dirty="0" err="1">
                <a:solidFill>
                  <a:srgbClr val="474343"/>
                </a:solidFill>
              </a:rPr>
              <a:t>Salavert</a:t>
            </a:r>
            <a:r>
              <a:rPr lang="ca-ES" sz="1400" dirty="0">
                <a:solidFill>
                  <a:srgbClr val="474343"/>
                </a:solidFill>
              </a:rPr>
              <a:t>, està destinat a docents dels centres interessats en iniciar un canvi metodològic al seu centre.</a:t>
            </a:r>
          </a:p>
          <a:p>
            <a:pPr algn="just"/>
            <a:r>
              <a:rPr lang="ca-ES" sz="1400" dirty="0">
                <a:solidFill>
                  <a:srgbClr val="474343"/>
                </a:solidFill>
              </a:rPr>
              <a:t>El plantejament d’objectius seguint la tècnica SMART, la proposta d’eines i estratègies concretes per assolir-los, així com l’observació de resultats per part d’un grup de mestres i membres de l’equip directiu del mateix centre educatiu, són les propostes metodològiques que s'han posat a prova per tal d’iniciar aquest camí cap a l’aprenentatge dels alumnes. </a:t>
            </a:r>
          </a:p>
          <a:p>
            <a:pPr algn="just"/>
            <a:r>
              <a:rPr lang="ca-ES" sz="1400" dirty="0">
                <a:solidFill>
                  <a:srgbClr val="474343"/>
                </a:solidFill>
              </a:rPr>
              <a:t>Al llarg del curs, </a:t>
            </a:r>
            <a:r>
              <a:rPr lang="ca-ES" sz="1400" dirty="0" smtClean="0">
                <a:solidFill>
                  <a:srgbClr val="474343"/>
                </a:solidFill>
              </a:rPr>
              <a:t>els </a:t>
            </a:r>
            <a:r>
              <a:rPr lang="ca-ES" sz="1400" dirty="0">
                <a:solidFill>
                  <a:srgbClr val="474343"/>
                </a:solidFill>
              </a:rPr>
              <a:t>centres educatius participants han estat duent </a:t>
            </a:r>
            <a:r>
              <a:rPr lang="ca-ES" sz="1400" dirty="0" smtClean="0">
                <a:solidFill>
                  <a:srgbClr val="474343"/>
                </a:solidFill>
              </a:rPr>
              <a:t>fent un </a:t>
            </a:r>
            <a:r>
              <a:rPr lang="ca-ES" sz="1400" dirty="0">
                <a:solidFill>
                  <a:srgbClr val="474343"/>
                </a:solidFill>
              </a:rPr>
              <a:t>treball enfocat a millorar les estratègies d’ensenyament amb els alumnes dels centres, prenent com a referència un grup impulsor a través del qual avaluar l’impacte obtingut amb la implementació i posada en pràctica d’aquestes estratègies, amb la finalitat de potenciar l’aprenentatge de l’alumne/a en l’acció educativa, situant-lo com a protagonista d’aquest procés educatiu.</a:t>
            </a:r>
          </a:p>
          <a:p>
            <a:pPr algn="just">
              <a:spcBef>
                <a:spcPts val="600"/>
              </a:spcBef>
            </a:pPr>
            <a:r>
              <a:rPr lang="ca-ES" sz="1400" b="1" dirty="0">
                <a:solidFill>
                  <a:srgbClr val="474343"/>
                </a:solidFill>
              </a:rPr>
              <a:t>Objectius</a:t>
            </a:r>
            <a:endParaRPr lang="ca-ES" sz="1400" dirty="0">
              <a:solidFill>
                <a:srgbClr val="474343"/>
              </a:solidFill>
            </a:endParaRPr>
          </a:p>
          <a:p>
            <a:pPr marL="285750" indent="-285750" algn="just">
              <a:buFont typeface="Arial" panose="020B0604020202020204" pitchFamily="34" charset="0"/>
              <a:buChar char="•"/>
            </a:pPr>
            <a:r>
              <a:rPr lang="ca-ES" sz="1400" dirty="0">
                <a:solidFill>
                  <a:srgbClr val="474343"/>
                </a:solidFill>
              </a:rPr>
              <a:t>Impulsar metodologies i estratègies d’ensenyament enfocats a afavorir l’aprenentatge de l’alumnat.</a:t>
            </a:r>
          </a:p>
          <a:p>
            <a:pPr marL="285750" indent="-285750" algn="just">
              <a:buFont typeface="Arial" panose="020B0604020202020204" pitchFamily="34" charset="0"/>
              <a:buChar char="•"/>
            </a:pPr>
            <a:r>
              <a:rPr lang="ca-ES" sz="1400" dirty="0">
                <a:solidFill>
                  <a:srgbClr val="474343"/>
                </a:solidFill>
              </a:rPr>
              <a:t>Crear una comunitat d’aprenentatge professional.</a:t>
            </a:r>
          </a:p>
          <a:p>
            <a:pPr marL="285750" indent="-285750" algn="just">
              <a:buFont typeface="Arial" panose="020B0604020202020204" pitchFamily="34" charset="0"/>
              <a:buChar char="•"/>
            </a:pPr>
            <a:r>
              <a:rPr lang="ca-ES" sz="1400" dirty="0">
                <a:solidFill>
                  <a:srgbClr val="474343"/>
                </a:solidFill>
              </a:rPr>
              <a:t>Afavorir el treball en xarxa entre el professorat del mateix centre i vers la resta de centres de la ciutat</a:t>
            </a:r>
          </a:p>
          <a:p>
            <a:pPr marL="285750" indent="-285750" algn="just">
              <a:buFont typeface="Arial" panose="020B0604020202020204" pitchFamily="34" charset="0"/>
              <a:buChar char="•"/>
            </a:pPr>
            <a:r>
              <a:rPr lang="ca-ES" sz="1400" dirty="0">
                <a:solidFill>
                  <a:srgbClr val="474343"/>
                </a:solidFill>
              </a:rPr>
              <a:t>Proporcionar als equips d’experts dels centres els coneixements i les eines que els calen per impulsar el procés de l’ensenyament centrat en l’aprenentatge.</a:t>
            </a:r>
            <a:endParaRPr lang="ca-ES" sz="1400" b="1" dirty="0">
              <a:solidFill>
                <a:srgbClr val="474343"/>
              </a:solidFill>
            </a:endParaRPr>
          </a:p>
          <a:p>
            <a:pPr algn="just">
              <a:spcBef>
                <a:spcPts val="600"/>
              </a:spcBef>
            </a:pPr>
            <a:r>
              <a:rPr lang="ca-ES" sz="1400" b="1" dirty="0">
                <a:solidFill>
                  <a:srgbClr val="474343"/>
                </a:solidFill>
              </a:rPr>
              <a:t>Destinataris</a:t>
            </a:r>
          </a:p>
          <a:p>
            <a:pPr algn="just"/>
            <a:r>
              <a:rPr lang="ca-ES" sz="1400" dirty="0">
                <a:solidFill>
                  <a:srgbClr val="474343"/>
                </a:solidFill>
              </a:rPr>
              <a:t>Centres educatius de primària i secundària de la ciutat</a:t>
            </a:r>
          </a:p>
          <a:p>
            <a:pPr algn="just">
              <a:spcBef>
                <a:spcPts val="600"/>
              </a:spcBef>
            </a:pPr>
            <a:r>
              <a:rPr lang="ca-ES" sz="1400" b="1" dirty="0" smtClean="0">
                <a:solidFill>
                  <a:srgbClr val="474343"/>
                </a:solidFill>
              </a:rPr>
              <a:t>Entitats implicades</a:t>
            </a:r>
            <a:endParaRPr lang="ca-ES" sz="1400" b="1" dirty="0">
              <a:solidFill>
                <a:srgbClr val="474343"/>
              </a:solidFill>
            </a:endParaRPr>
          </a:p>
          <a:p>
            <a:pPr algn="just"/>
            <a:r>
              <a:rPr lang="ca-ES" sz="1400" dirty="0" smtClean="0">
                <a:solidFill>
                  <a:srgbClr val="474343"/>
                </a:solidFill>
              </a:rPr>
              <a:t>Departament d’Ensenyament</a:t>
            </a:r>
            <a:endParaRPr lang="ca-ES" sz="1400" dirty="0">
              <a:solidFill>
                <a:srgbClr val="474343"/>
              </a:solidFill>
            </a:endParaRPr>
          </a:p>
          <a:p>
            <a:pPr lvl="0" algn="just">
              <a:spcBef>
                <a:spcPts val="600"/>
              </a:spcBef>
            </a:pPr>
            <a:r>
              <a:rPr lang="ca-ES" sz="1400" b="1" dirty="0" smtClean="0">
                <a:solidFill>
                  <a:srgbClr val="474343"/>
                </a:solidFill>
              </a:rPr>
              <a:t>Valoració </a:t>
            </a:r>
            <a:r>
              <a:rPr lang="ca-ES" sz="1400" b="1" dirty="0">
                <a:solidFill>
                  <a:srgbClr val="474343"/>
                </a:solidFill>
              </a:rPr>
              <a:t>i continuïtat</a:t>
            </a:r>
          </a:p>
          <a:p>
            <a:pPr algn="just"/>
            <a:r>
              <a:rPr lang="ca-ES" sz="1400" dirty="0">
                <a:solidFill>
                  <a:srgbClr val="474343"/>
                </a:solidFill>
              </a:rPr>
              <a:t>Els resultats i l’impacte obtingut en el marc d’aquesta formació han estat valorats molt satisfactòriament per part dels centres participants, essent en tots els casos una metodologia de treball que es preveu fer extensiva i amb continuïtat al proper curs acadèmic. La periodicitat en les reunions del professorat per establir els objectius, estratègies, metodologia i eines de treball, en alguns casos transferibles a d’altres àmbits curriculars, ha fet possible treballar com una comunitat d’aprenentatge activa, aspecte valorat molt positivament tan pel professorat participant com per la mateixa Dra. Roser </a:t>
            </a:r>
            <a:r>
              <a:rPr lang="ca-ES" sz="1400" dirty="0" err="1">
                <a:solidFill>
                  <a:srgbClr val="474343"/>
                </a:solidFill>
              </a:rPr>
              <a:t>Salavert</a:t>
            </a:r>
            <a:r>
              <a:rPr lang="ca-ES" sz="1400" dirty="0" smtClean="0">
                <a:solidFill>
                  <a:srgbClr val="474343"/>
                </a:solidFill>
              </a:rPr>
              <a:t>. </a:t>
            </a:r>
          </a:p>
        </p:txBody>
      </p:sp>
      <p:sp>
        <p:nvSpPr>
          <p:cNvPr id="4" name="Rectangle 10"/>
          <p:cNvSpPr>
            <a:spLocks noGrp="1" noChangeArrowheads="1"/>
          </p:cNvSpPr>
          <p:nvPr>
            <p:ph type="ctrTitle"/>
          </p:nvPr>
        </p:nvSpPr>
        <p:spPr>
          <a:xfrm>
            <a:off x="0" y="0"/>
            <a:ext cx="12192000" cy="660400"/>
          </a:xfrm>
          <a:solidFill>
            <a:srgbClr val="660033"/>
          </a:solidFill>
        </p:spPr>
        <p:txBody>
          <a:bodyPr>
            <a:normAutofit fontScale="90000"/>
          </a:bodyPr>
          <a:lstStyle/>
          <a:p>
            <a:pPr eaLnBrk="1" fontAlgn="auto" hangingPunct="1">
              <a:spcAft>
                <a:spcPts val="0"/>
              </a:spcAft>
              <a:defRPr/>
            </a:pPr>
            <a:r>
              <a:rPr lang="ca-ES" sz="4800" dirty="0" smtClean="0">
                <a:solidFill>
                  <a:schemeClr val="accent1"/>
                </a:solidFill>
                <a:latin typeface="Calibri" pitchFamily="34" charset="0"/>
              </a:rPr>
              <a:t/>
            </a:r>
            <a:br>
              <a:rPr lang="ca-ES" sz="4800" dirty="0" smtClean="0">
                <a:solidFill>
                  <a:schemeClr val="accent1"/>
                </a:solidFill>
                <a:latin typeface="Calibri" pitchFamily="34" charset="0"/>
              </a:rPr>
            </a:br>
            <a:r>
              <a:rPr lang="ca-ES" sz="4800" dirty="0">
                <a:solidFill>
                  <a:schemeClr val="accent1"/>
                </a:solidFill>
                <a:latin typeface="Calibri" pitchFamily="34" charset="0"/>
              </a:rPr>
              <a:t/>
            </a:r>
            <a:br>
              <a:rPr lang="ca-ES" sz="4800" dirty="0">
                <a:solidFill>
                  <a:schemeClr val="accent1"/>
                </a:solidFill>
                <a:latin typeface="Calibri" pitchFamily="34" charset="0"/>
              </a:rPr>
            </a:br>
            <a:endParaRPr lang="es-ES" sz="4800" dirty="0">
              <a:solidFill>
                <a:schemeClr val="accent1"/>
              </a:solidFill>
              <a:latin typeface="Calibri" pitchFamily="34" charset="0"/>
            </a:endParaRPr>
          </a:p>
        </p:txBody>
      </p:sp>
      <p:sp>
        <p:nvSpPr>
          <p:cNvPr id="5" name="Rectangle 10"/>
          <p:cNvSpPr txBox="1">
            <a:spLocks noChangeArrowheads="1"/>
          </p:cNvSpPr>
          <p:nvPr/>
        </p:nvSpPr>
        <p:spPr>
          <a:xfrm>
            <a:off x="8013700" y="-139700"/>
            <a:ext cx="4178300" cy="8128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pic>
        <p:nvPicPr>
          <p:cNvPr id="9" name="Imat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6185723"/>
            <a:ext cx="1943100" cy="511683"/>
          </a:xfrm>
          <a:prstGeom prst="rect">
            <a:avLst/>
          </a:prstGeom>
        </p:spPr>
      </p:pic>
      <p:sp>
        <p:nvSpPr>
          <p:cNvPr id="15" name="Rectangle arrodonit 14"/>
          <p:cNvSpPr/>
          <p:nvPr/>
        </p:nvSpPr>
        <p:spPr>
          <a:xfrm>
            <a:off x="620708" y="1054099"/>
            <a:ext cx="6148392" cy="360843"/>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2.4 Seminari de formació amb la Dra. Roser </a:t>
            </a:r>
            <a:r>
              <a:rPr lang="ca-ES" sz="2000" b="1" dirty="0" err="1" smtClean="0">
                <a:solidFill>
                  <a:srgbClr val="660033"/>
                </a:solidFill>
              </a:rPr>
              <a:t>Salavert</a:t>
            </a:r>
            <a:endParaRPr lang="ca-ES" sz="2000" b="1" dirty="0">
              <a:solidFill>
                <a:srgbClr val="660033"/>
              </a:solidFill>
            </a:endParaRPr>
          </a:p>
        </p:txBody>
      </p:sp>
      <p:sp>
        <p:nvSpPr>
          <p:cNvPr id="14" name="QuadreDeText 13"/>
          <p:cNvSpPr txBox="1"/>
          <p:nvPr/>
        </p:nvSpPr>
        <p:spPr>
          <a:xfrm>
            <a:off x="11290300" y="6550979"/>
            <a:ext cx="901700" cy="261610"/>
          </a:xfrm>
          <a:prstGeom prst="rect">
            <a:avLst/>
          </a:prstGeom>
          <a:noFill/>
        </p:spPr>
        <p:txBody>
          <a:bodyPr wrap="square" rtlCol="0">
            <a:spAutoFit/>
          </a:bodyPr>
          <a:lstStyle/>
          <a:p>
            <a:pPr algn="r"/>
            <a:r>
              <a:rPr lang="ca-ES" sz="1100" dirty="0" smtClean="0">
                <a:solidFill>
                  <a:srgbClr val="474343"/>
                </a:solidFill>
              </a:rPr>
              <a:t>Pg. 29/41</a:t>
            </a:r>
            <a:endParaRPr lang="ca-ES" sz="1100" dirty="0">
              <a:solidFill>
                <a:srgbClr val="474343"/>
              </a:solidFill>
            </a:endParaRPr>
          </a:p>
        </p:txBody>
      </p:sp>
      <p:pic>
        <p:nvPicPr>
          <p:cNvPr id="16" name="Imat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7600" y="6154348"/>
            <a:ext cx="1384300" cy="625231"/>
          </a:xfrm>
          <a:prstGeom prst="rect">
            <a:avLst/>
          </a:prstGeom>
        </p:spPr>
      </p:pic>
      <p:sp>
        <p:nvSpPr>
          <p:cNvPr id="13" name="Rectangle 10"/>
          <p:cNvSpPr txBox="1">
            <a:spLocks noChangeArrowheads="1"/>
          </p:cNvSpPr>
          <p:nvPr/>
        </p:nvSpPr>
        <p:spPr>
          <a:xfrm>
            <a:off x="8013700" y="-7457"/>
            <a:ext cx="4178300" cy="664228"/>
          </a:xfrm>
          <a:prstGeom prst="rect">
            <a:avLst/>
          </a:prstGeom>
          <a:solidFill>
            <a:srgbClr val="6600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sp>
        <p:nvSpPr>
          <p:cNvPr id="17" name="Rectangle arrodonit 16">
            <a:hlinkClick r:id="rId4"/>
          </p:cNvPr>
          <p:cNvSpPr/>
          <p:nvPr/>
        </p:nvSpPr>
        <p:spPr>
          <a:xfrm>
            <a:off x="9448800" y="1047506"/>
            <a:ext cx="2058992" cy="323362"/>
          </a:xfrm>
          <a:prstGeom prst="roundRect">
            <a:avLst/>
          </a:prstGeom>
          <a:solidFill>
            <a:schemeClr val="accent3">
              <a:lumMod val="60000"/>
              <a:lumOff val="4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smtClean="0">
                <a:solidFill>
                  <a:schemeClr val="accent1">
                    <a:lumMod val="75000"/>
                  </a:schemeClr>
                </a:solidFill>
              </a:rPr>
              <a:t>Més informació a la web</a:t>
            </a:r>
            <a:endParaRPr lang="ca-ES" sz="1400" dirty="0">
              <a:solidFill>
                <a:schemeClr val="accent1">
                  <a:lumMod val="75000"/>
                </a:schemeClr>
              </a:solidFill>
            </a:endParaRPr>
          </a:p>
        </p:txBody>
      </p:sp>
      <p:sp>
        <p:nvSpPr>
          <p:cNvPr id="18" name="Rectangle arrodonit 17"/>
          <p:cNvSpPr/>
          <p:nvPr/>
        </p:nvSpPr>
        <p:spPr>
          <a:xfrm>
            <a:off x="190500" y="128979"/>
            <a:ext cx="70993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a:solidFill>
                  <a:srgbClr val="660033"/>
                </a:solidFill>
              </a:rPr>
              <a:t>2</a:t>
            </a:r>
            <a:r>
              <a:rPr lang="ca-ES" sz="2000" b="1" dirty="0" smtClean="0">
                <a:solidFill>
                  <a:srgbClr val="660033"/>
                </a:solidFill>
              </a:rPr>
              <a:t>. </a:t>
            </a:r>
            <a:r>
              <a:rPr lang="ca-ES" sz="2000" b="1" dirty="0">
                <a:solidFill>
                  <a:srgbClr val="660033"/>
                </a:solidFill>
              </a:rPr>
              <a:t>Projectes adreçats a mestres i professionals de l’educació</a:t>
            </a:r>
          </a:p>
        </p:txBody>
      </p:sp>
      <p:sp>
        <p:nvSpPr>
          <p:cNvPr id="19" name="Fletxa corbada cap amunt 18">
            <a:hlinkClick r:id="rId5" action="ppaction://hlinksldjump"/>
          </p:cNvPr>
          <p:cNvSpPr/>
          <p:nvPr/>
        </p:nvSpPr>
        <p:spPr>
          <a:xfrm rot="15868668">
            <a:off x="6942167" y="161984"/>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pic>
        <p:nvPicPr>
          <p:cNvPr id="20" name="Imatge 19"/>
          <p:cNvPicPr>
            <a:picLocks noChangeAspect="1"/>
          </p:cNvPicPr>
          <p:nvPr/>
        </p:nvPicPr>
        <p:blipFill rotWithShape="1">
          <a:blip r:embed="rId6" cstate="print">
            <a:extLst>
              <a:ext uri="{28A0092B-C50C-407E-A947-70E740481C1C}">
                <a14:useLocalDpi xmlns:a14="http://schemas.microsoft.com/office/drawing/2010/main" val="0"/>
              </a:ext>
            </a:extLst>
          </a:blip>
          <a:srcRect t="6748" b="25759"/>
          <a:stretch/>
        </p:blipFill>
        <p:spPr>
          <a:xfrm>
            <a:off x="7349535" y="802216"/>
            <a:ext cx="1364587" cy="604242"/>
          </a:xfrm>
          <a:prstGeom prst="rect">
            <a:avLst/>
          </a:prstGeom>
        </p:spPr>
      </p:pic>
    </p:spTree>
    <p:extLst>
      <p:ext uri="{BB962C8B-B14F-4D97-AF65-F5344CB8AC3E}">
        <p14:creationId xmlns:p14="http://schemas.microsoft.com/office/powerpoint/2010/main" val="2334971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arrodonit 33"/>
          <p:cNvSpPr/>
          <p:nvPr/>
        </p:nvSpPr>
        <p:spPr>
          <a:xfrm>
            <a:off x="788689" y="2033813"/>
            <a:ext cx="4586525" cy="4046148"/>
          </a:xfrm>
          <a:prstGeom prst="roundRect">
            <a:avLst/>
          </a:prstGeom>
          <a:solidFill>
            <a:schemeClr val="bg1"/>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lIns="36000" tIns="540000" rIns="36000" rtlCol="0" anchor="ctr"/>
          <a:lstStyle/>
          <a:p>
            <a:pPr algn="just"/>
            <a:r>
              <a:rPr lang="ca-ES" sz="1200" dirty="0" smtClean="0">
                <a:solidFill>
                  <a:schemeClr val="accent3">
                    <a:lumMod val="50000"/>
                  </a:schemeClr>
                </a:solidFill>
              </a:rPr>
              <a:t>La Regidoria d’educació emmarca la seva política educativa sota el paraigües del Projecte Educatiu de Ciutat (PEC) i el Pla Educatiu d’Entorn (PEE).</a:t>
            </a:r>
          </a:p>
          <a:p>
            <a:pPr algn="just"/>
            <a:endParaRPr lang="ca-ES" sz="1200" dirty="0">
              <a:solidFill>
                <a:schemeClr val="accent3">
                  <a:lumMod val="50000"/>
                </a:schemeClr>
              </a:solidFill>
            </a:endParaRPr>
          </a:p>
          <a:p>
            <a:pPr algn="just"/>
            <a:r>
              <a:rPr lang="ca-ES" sz="1200" dirty="0" smtClean="0">
                <a:solidFill>
                  <a:schemeClr val="accent3">
                    <a:lumMod val="50000"/>
                  </a:schemeClr>
                </a:solidFill>
              </a:rPr>
              <a:t>A més dels projectes que s’ofereixen als centres educatius, a mestres i professionals de l’educació, així els projectes relacionats amb l’educació i la formació al llarg de la vida, la Regidoria compta amb els següents serveis i equipaments propis:</a:t>
            </a:r>
          </a:p>
          <a:p>
            <a:pPr algn="just"/>
            <a:endParaRPr lang="ca-ES" sz="1200" dirty="0" smtClean="0">
              <a:solidFill>
                <a:schemeClr val="accent3">
                  <a:lumMod val="50000"/>
                </a:schemeClr>
              </a:solidFill>
            </a:endParaRPr>
          </a:p>
          <a:p>
            <a:pPr marL="171450" indent="-171450" algn="just">
              <a:buFont typeface="Arial" panose="020B0604020202020204" pitchFamily="34" charset="0"/>
              <a:buChar char="•"/>
            </a:pPr>
            <a:r>
              <a:rPr lang="ca-ES" sz="1200" dirty="0" smtClean="0">
                <a:solidFill>
                  <a:schemeClr val="accent3">
                    <a:lumMod val="50000"/>
                  </a:schemeClr>
                </a:solidFill>
              </a:rPr>
              <a:t>Oficina municipal d’escolarització (OME)</a:t>
            </a:r>
          </a:p>
          <a:p>
            <a:pPr marL="171450" indent="-171450" algn="just">
              <a:buFont typeface="Arial" panose="020B0604020202020204" pitchFamily="34" charset="0"/>
              <a:buChar char="•"/>
            </a:pPr>
            <a:r>
              <a:rPr lang="ca-ES" sz="1200" dirty="0" smtClean="0">
                <a:solidFill>
                  <a:schemeClr val="accent3">
                    <a:lumMod val="50000"/>
                  </a:schemeClr>
                </a:solidFill>
              </a:rPr>
              <a:t>Escoles Bressol municipals</a:t>
            </a:r>
          </a:p>
          <a:p>
            <a:pPr marL="171450" indent="-171450" algn="just">
              <a:buFont typeface="Arial" panose="020B0604020202020204" pitchFamily="34" charset="0"/>
              <a:buChar char="•"/>
            </a:pPr>
            <a:r>
              <a:rPr lang="ca-ES" sz="1200" dirty="0" smtClean="0">
                <a:solidFill>
                  <a:schemeClr val="accent3">
                    <a:lumMod val="50000"/>
                  </a:schemeClr>
                </a:solidFill>
              </a:rPr>
              <a:t>Aula de formació continuada</a:t>
            </a:r>
          </a:p>
          <a:p>
            <a:pPr marL="171450" indent="-171450" algn="just">
              <a:buFont typeface="Arial" panose="020B0604020202020204" pitchFamily="34" charset="0"/>
              <a:buChar char="•"/>
            </a:pPr>
            <a:r>
              <a:rPr lang="ca-ES" sz="1200" dirty="0" smtClean="0">
                <a:solidFill>
                  <a:schemeClr val="accent3">
                    <a:lumMod val="50000"/>
                  </a:schemeClr>
                </a:solidFill>
              </a:rPr>
              <a:t>Programes de Formació i Inserció</a:t>
            </a:r>
          </a:p>
          <a:p>
            <a:pPr algn="just"/>
            <a:endParaRPr lang="ca-ES" sz="1200" dirty="0">
              <a:solidFill>
                <a:schemeClr val="accent3">
                  <a:lumMod val="50000"/>
                </a:schemeClr>
              </a:solidFill>
            </a:endParaRPr>
          </a:p>
          <a:p>
            <a:pPr algn="just"/>
            <a:r>
              <a:rPr lang="ca-ES" sz="1200" dirty="0" smtClean="0">
                <a:solidFill>
                  <a:schemeClr val="accent3">
                    <a:lumMod val="50000"/>
                  </a:schemeClr>
                </a:solidFill>
              </a:rPr>
              <a:t>A més, la ciutat compta amb dos equipaments més que són finançats, en gran part, per la Regidoria d’educació:</a:t>
            </a:r>
          </a:p>
          <a:p>
            <a:pPr algn="just"/>
            <a:endParaRPr lang="ca-ES" sz="1200" dirty="0" smtClean="0">
              <a:solidFill>
                <a:schemeClr val="accent3">
                  <a:lumMod val="50000"/>
                </a:schemeClr>
              </a:solidFill>
            </a:endParaRPr>
          </a:p>
          <a:p>
            <a:pPr marL="171450" indent="-171450" algn="just">
              <a:buFont typeface="Arial" panose="020B0604020202020204" pitchFamily="34" charset="0"/>
              <a:buChar char="•"/>
            </a:pPr>
            <a:r>
              <a:rPr lang="ca-ES" sz="1200" dirty="0" smtClean="0">
                <a:solidFill>
                  <a:schemeClr val="accent3">
                    <a:lumMod val="50000"/>
                  </a:schemeClr>
                </a:solidFill>
              </a:rPr>
              <a:t>Escola de Música i Conservatori de Vic</a:t>
            </a:r>
          </a:p>
          <a:p>
            <a:pPr marL="171450" indent="-171450" algn="just">
              <a:buFont typeface="Arial" panose="020B0604020202020204" pitchFamily="34" charset="0"/>
              <a:buChar char="•"/>
            </a:pPr>
            <a:r>
              <a:rPr lang="ca-ES" sz="1200" dirty="0" smtClean="0">
                <a:solidFill>
                  <a:schemeClr val="accent3">
                    <a:lumMod val="50000"/>
                  </a:schemeClr>
                </a:solidFill>
              </a:rPr>
              <a:t>La Farinera, Centre d’Arts Visuals de Vic</a:t>
            </a:r>
          </a:p>
          <a:p>
            <a:pPr marL="171450" indent="-171450" algn="just">
              <a:buFont typeface="Arial" panose="020B0604020202020204" pitchFamily="34" charset="0"/>
              <a:buChar char="•"/>
            </a:pPr>
            <a:endParaRPr lang="ca-ES" sz="1200" dirty="0">
              <a:solidFill>
                <a:schemeClr val="accent3">
                  <a:lumMod val="50000"/>
                </a:schemeClr>
              </a:solidFill>
            </a:endParaRPr>
          </a:p>
          <a:p>
            <a:pPr marL="171450" indent="-171450" algn="just">
              <a:buFont typeface="Arial" panose="020B0604020202020204" pitchFamily="34" charset="0"/>
              <a:buChar char="•"/>
            </a:pPr>
            <a:endParaRPr lang="ca-ES" sz="1050" dirty="0">
              <a:solidFill>
                <a:schemeClr val="accent3">
                  <a:lumMod val="50000"/>
                </a:schemeClr>
              </a:solidFill>
            </a:endParaRPr>
          </a:p>
        </p:txBody>
      </p:sp>
      <p:sp>
        <p:nvSpPr>
          <p:cNvPr id="11" name="Rectangle arrodonit 10"/>
          <p:cNvSpPr/>
          <p:nvPr/>
        </p:nvSpPr>
        <p:spPr>
          <a:xfrm>
            <a:off x="1447285" y="1616442"/>
            <a:ext cx="3259308" cy="568325"/>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b="1" dirty="0" smtClean="0">
                <a:solidFill>
                  <a:schemeClr val="tx1"/>
                </a:solidFill>
              </a:rPr>
              <a:t>Serveis i equipaments municipals</a:t>
            </a:r>
            <a:endParaRPr lang="ca-ES" b="1" dirty="0">
              <a:solidFill>
                <a:schemeClr val="tx1"/>
              </a:solidFill>
            </a:endParaRPr>
          </a:p>
        </p:txBody>
      </p:sp>
      <p:sp>
        <p:nvSpPr>
          <p:cNvPr id="4" name="Rectangle 10"/>
          <p:cNvSpPr>
            <a:spLocks noGrp="1" noChangeArrowheads="1"/>
          </p:cNvSpPr>
          <p:nvPr>
            <p:ph type="ctrTitle"/>
          </p:nvPr>
        </p:nvSpPr>
        <p:spPr>
          <a:xfrm>
            <a:off x="0" y="0"/>
            <a:ext cx="12192000" cy="660400"/>
          </a:xfrm>
          <a:solidFill>
            <a:srgbClr val="660033"/>
          </a:solidFill>
        </p:spPr>
        <p:txBody>
          <a:bodyPr>
            <a:normAutofit fontScale="90000"/>
          </a:bodyPr>
          <a:lstStyle/>
          <a:p>
            <a:pPr eaLnBrk="1" fontAlgn="auto" hangingPunct="1">
              <a:spcAft>
                <a:spcPts val="0"/>
              </a:spcAft>
              <a:defRPr/>
            </a:pPr>
            <a:r>
              <a:rPr lang="ca-ES" sz="4800" dirty="0" smtClean="0">
                <a:solidFill>
                  <a:schemeClr val="accent1"/>
                </a:solidFill>
                <a:latin typeface="Calibri" pitchFamily="34" charset="0"/>
              </a:rPr>
              <a:t/>
            </a:r>
            <a:br>
              <a:rPr lang="ca-ES" sz="4800" dirty="0" smtClean="0">
                <a:solidFill>
                  <a:schemeClr val="accent1"/>
                </a:solidFill>
                <a:latin typeface="Calibri" pitchFamily="34" charset="0"/>
              </a:rPr>
            </a:br>
            <a:r>
              <a:rPr lang="ca-ES" sz="4800" dirty="0">
                <a:solidFill>
                  <a:schemeClr val="accent1"/>
                </a:solidFill>
                <a:latin typeface="Calibri" pitchFamily="34" charset="0"/>
              </a:rPr>
              <a:t/>
            </a:r>
            <a:br>
              <a:rPr lang="ca-ES" sz="4800" dirty="0">
                <a:solidFill>
                  <a:schemeClr val="accent1"/>
                </a:solidFill>
                <a:latin typeface="Calibri" pitchFamily="34" charset="0"/>
              </a:rPr>
            </a:br>
            <a:endParaRPr lang="es-ES" sz="4800" dirty="0">
              <a:solidFill>
                <a:schemeClr val="accent1"/>
              </a:solidFill>
              <a:latin typeface="Calibri" pitchFamily="34" charset="0"/>
            </a:endParaRPr>
          </a:p>
        </p:txBody>
      </p:sp>
      <p:sp>
        <p:nvSpPr>
          <p:cNvPr id="2" name="Rectangle arrodonit 1"/>
          <p:cNvSpPr/>
          <p:nvPr/>
        </p:nvSpPr>
        <p:spPr>
          <a:xfrm>
            <a:off x="3912790" y="740183"/>
            <a:ext cx="3876675" cy="488951"/>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2400" b="1" dirty="0" smtClean="0">
                <a:solidFill>
                  <a:srgbClr val="660033"/>
                </a:solidFill>
              </a:rPr>
              <a:t>REGIDORIA D’EDUCACIÓ</a:t>
            </a:r>
            <a:endParaRPr lang="ca-ES" sz="2400" b="1" dirty="0">
              <a:solidFill>
                <a:srgbClr val="660033"/>
              </a:solidFill>
            </a:endParaRPr>
          </a:p>
        </p:txBody>
      </p:sp>
      <p:pic>
        <p:nvPicPr>
          <p:cNvPr id="12" name="Imat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6185723"/>
            <a:ext cx="1943100" cy="511683"/>
          </a:xfrm>
          <a:prstGeom prst="rect">
            <a:avLst/>
          </a:prstGeom>
        </p:spPr>
      </p:pic>
      <p:cxnSp>
        <p:nvCxnSpPr>
          <p:cNvPr id="21" name="Connector recte 20"/>
          <p:cNvCxnSpPr>
            <a:stCxn id="2" idx="2"/>
          </p:cNvCxnSpPr>
          <p:nvPr/>
        </p:nvCxnSpPr>
        <p:spPr>
          <a:xfrm>
            <a:off x="5851128" y="1229134"/>
            <a:ext cx="16272" cy="219484"/>
          </a:xfrm>
          <a:prstGeom prst="line">
            <a:avLst/>
          </a:prstGeom>
          <a:ln w="9525">
            <a:solidFill>
              <a:srgbClr val="660033"/>
            </a:solidFill>
          </a:ln>
        </p:spPr>
        <p:style>
          <a:lnRef idx="1">
            <a:schemeClr val="accent1"/>
          </a:lnRef>
          <a:fillRef idx="0">
            <a:schemeClr val="accent1"/>
          </a:fillRef>
          <a:effectRef idx="0">
            <a:schemeClr val="accent1"/>
          </a:effectRef>
          <a:fontRef idx="minor">
            <a:schemeClr val="tx1"/>
          </a:fontRef>
        </p:style>
      </p:cxnSp>
      <p:cxnSp>
        <p:nvCxnSpPr>
          <p:cNvPr id="26" name="Connector recte 25"/>
          <p:cNvCxnSpPr/>
          <p:nvPr/>
        </p:nvCxnSpPr>
        <p:spPr>
          <a:xfrm flipH="1" flipV="1">
            <a:off x="3187700" y="1444989"/>
            <a:ext cx="5626100" cy="3629"/>
          </a:xfrm>
          <a:prstGeom prst="line">
            <a:avLst/>
          </a:prstGeom>
          <a:ln w="19050">
            <a:solidFill>
              <a:srgbClr val="660033"/>
            </a:solidFill>
          </a:ln>
        </p:spPr>
        <p:style>
          <a:lnRef idx="1">
            <a:schemeClr val="accent1"/>
          </a:lnRef>
          <a:fillRef idx="0">
            <a:schemeClr val="accent1"/>
          </a:fillRef>
          <a:effectRef idx="0">
            <a:schemeClr val="accent1"/>
          </a:effectRef>
          <a:fontRef idx="minor">
            <a:schemeClr val="tx1"/>
          </a:fontRef>
        </p:style>
      </p:cxnSp>
      <p:cxnSp>
        <p:nvCxnSpPr>
          <p:cNvPr id="32" name="Connector recte 31"/>
          <p:cNvCxnSpPr>
            <a:endCxn id="11" idx="0"/>
          </p:cNvCxnSpPr>
          <p:nvPr/>
        </p:nvCxnSpPr>
        <p:spPr>
          <a:xfrm flipH="1">
            <a:off x="3076939" y="1448618"/>
            <a:ext cx="110761" cy="167824"/>
          </a:xfrm>
          <a:prstGeom prst="line">
            <a:avLst/>
          </a:prstGeom>
          <a:ln w="9525">
            <a:solidFill>
              <a:srgbClr val="660033"/>
            </a:solidFill>
          </a:ln>
        </p:spPr>
        <p:style>
          <a:lnRef idx="1">
            <a:schemeClr val="accent1"/>
          </a:lnRef>
          <a:fillRef idx="0">
            <a:schemeClr val="accent1"/>
          </a:fillRef>
          <a:effectRef idx="0">
            <a:schemeClr val="accent1"/>
          </a:effectRef>
          <a:fontRef idx="minor">
            <a:schemeClr val="tx1"/>
          </a:fontRef>
        </p:style>
      </p:cxnSp>
      <p:cxnSp>
        <p:nvCxnSpPr>
          <p:cNvPr id="33" name="Connector recte 32"/>
          <p:cNvCxnSpPr>
            <a:endCxn id="15" idx="0"/>
          </p:cNvCxnSpPr>
          <p:nvPr/>
        </p:nvCxnSpPr>
        <p:spPr>
          <a:xfrm>
            <a:off x="8813800" y="1448618"/>
            <a:ext cx="113520" cy="167824"/>
          </a:xfrm>
          <a:prstGeom prst="line">
            <a:avLst/>
          </a:prstGeom>
          <a:ln w="9525">
            <a:solidFill>
              <a:srgbClr val="660033"/>
            </a:solidFill>
          </a:ln>
        </p:spPr>
        <p:style>
          <a:lnRef idx="1">
            <a:schemeClr val="accent1"/>
          </a:lnRef>
          <a:fillRef idx="0">
            <a:schemeClr val="accent1"/>
          </a:fillRef>
          <a:effectRef idx="0">
            <a:schemeClr val="accent1"/>
          </a:effectRef>
          <a:fontRef idx="minor">
            <a:schemeClr val="tx1"/>
          </a:fontRef>
        </p:style>
      </p:cxnSp>
      <p:sp>
        <p:nvSpPr>
          <p:cNvPr id="54" name="Rectangle arrodonit 53"/>
          <p:cNvSpPr/>
          <p:nvPr/>
        </p:nvSpPr>
        <p:spPr>
          <a:xfrm>
            <a:off x="6627494" y="2033813"/>
            <a:ext cx="4587796" cy="4046148"/>
          </a:xfrm>
          <a:prstGeom prst="roundRect">
            <a:avLst/>
          </a:prstGeom>
          <a:solidFill>
            <a:schemeClr val="bg1"/>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t" anchorCtr="0"/>
          <a:lstStyle/>
          <a:p>
            <a:pPr algn="just">
              <a:spcAft>
                <a:spcPts val="400"/>
              </a:spcAft>
            </a:pPr>
            <a:r>
              <a:rPr lang="ca-ES" sz="1200" dirty="0">
                <a:solidFill>
                  <a:schemeClr val="accent3">
                    <a:lumMod val="50000"/>
                  </a:schemeClr>
                </a:solidFill>
              </a:rPr>
              <a:t>El </a:t>
            </a:r>
            <a:r>
              <a:rPr lang="ca-ES" sz="1200" b="1" dirty="0">
                <a:solidFill>
                  <a:schemeClr val="accent3">
                    <a:lumMod val="50000"/>
                  </a:schemeClr>
                </a:solidFill>
              </a:rPr>
              <a:t>Projecte Educatiu de Ciutat </a:t>
            </a:r>
            <a:r>
              <a:rPr lang="ca-ES" sz="1200" dirty="0">
                <a:solidFill>
                  <a:schemeClr val="accent3">
                    <a:lumMod val="50000"/>
                  </a:schemeClr>
                </a:solidFill>
              </a:rPr>
              <a:t>ens permet construir una </a:t>
            </a:r>
            <a:r>
              <a:rPr lang="ca-ES" sz="1200" b="1" dirty="0">
                <a:solidFill>
                  <a:schemeClr val="accent3">
                    <a:lumMod val="50000"/>
                  </a:schemeClr>
                </a:solidFill>
              </a:rPr>
              <a:t>ciutat amable i compromesa amb l’educació, que aposta per la formació al llarg de la vida, que exerceix un lideratge més enllà del seu terme municipal pels seus múltiples equipaments amb perspectiva educadora </a:t>
            </a:r>
            <a:r>
              <a:rPr lang="ca-ES" sz="1200" dirty="0">
                <a:solidFill>
                  <a:schemeClr val="accent3">
                    <a:lumMod val="50000"/>
                  </a:schemeClr>
                </a:solidFill>
              </a:rPr>
              <a:t>i que es configura com un municipi compromès amb la mobilitat dels nois i noies, una ciutat pensada per als infants i des dels </a:t>
            </a:r>
            <a:r>
              <a:rPr lang="ca-ES" sz="1200" dirty="0" smtClean="0">
                <a:solidFill>
                  <a:schemeClr val="accent3">
                    <a:lumMod val="50000"/>
                  </a:schemeClr>
                </a:solidFill>
              </a:rPr>
              <a:t>infants.</a:t>
            </a:r>
          </a:p>
          <a:p>
            <a:pPr algn="just">
              <a:spcAft>
                <a:spcPts val="400"/>
              </a:spcAft>
            </a:pPr>
            <a:r>
              <a:rPr lang="ca-ES" altLang="ca-ES" sz="1200" dirty="0" smtClean="0">
                <a:solidFill>
                  <a:schemeClr val="accent3">
                    <a:lumMod val="50000"/>
                  </a:schemeClr>
                </a:solidFill>
                <a:cs typeface="Tahoma" pitchFamily="34" charset="0"/>
              </a:rPr>
              <a:t>El </a:t>
            </a:r>
            <a:r>
              <a:rPr lang="ca-ES" altLang="ca-ES" sz="1200" b="1" dirty="0">
                <a:solidFill>
                  <a:schemeClr val="accent3">
                    <a:lumMod val="50000"/>
                  </a:schemeClr>
                </a:solidFill>
                <a:cs typeface="Tahoma" pitchFamily="34" charset="0"/>
              </a:rPr>
              <a:t>Pla Educatiu d’Entorn de Vic </a:t>
            </a:r>
            <a:r>
              <a:rPr lang="ca-ES" altLang="ca-ES" sz="1200" dirty="0">
                <a:solidFill>
                  <a:schemeClr val="accent3">
                    <a:lumMod val="50000"/>
                  </a:schemeClr>
                </a:solidFill>
                <a:cs typeface="Tahoma" pitchFamily="34" charset="0"/>
              </a:rPr>
              <a:t>s'inicia al curs 2005/2006</a:t>
            </a:r>
            <a:r>
              <a:rPr lang="ca-ES" altLang="ca-ES" sz="1200" b="1" dirty="0">
                <a:solidFill>
                  <a:schemeClr val="accent3">
                    <a:lumMod val="50000"/>
                  </a:schemeClr>
                </a:solidFill>
                <a:cs typeface="Tahoma" pitchFamily="34" charset="0"/>
              </a:rPr>
              <a:t> i </a:t>
            </a:r>
            <a:r>
              <a:rPr lang="ca-ES" sz="1200" dirty="0">
                <a:solidFill>
                  <a:schemeClr val="accent3">
                    <a:lumMod val="50000"/>
                  </a:schemeClr>
                </a:solidFill>
              </a:rPr>
              <a:t>es situa dins el context del Projecte Educatiu de Ciutat – PEC</a:t>
            </a:r>
            <a:r>
              <a:rPr lang="ca-ES" sz="1200" dirty="0" smtClean="0">
                <a:solidFill>
                  <a:schemeClr val="accent3">
                    <a:lumMod val="50000"/>
                  </a:schemeClr>
                </a:solidFill>
              </a:rPr>
              <a:t>. </a:t>
            </a:r>
            <a:r>
              <a:rPr lang="ca-ES" altLang="ca-ES" sz="1200" dirty="0" smtClean="0">
                <a:solidFill>
                  <a:schemeClr val="accent3">
                    <a:lumMod val="50000"/>
                  </a:schemeClr>
                </a:solidFill>
                <a:cs typeface="Tahoma" pitchFamily="34" charset="0"/>
              </a:rPr>
              <a:t>Adreçat </a:t>
            </a:r>
            <a:r>
              <a:rPr lang="ca-ES" altLang="ca-ES" sz="1200" dirty="0">
                <a:solidFill>
                  <a:schemeClr val="accent3">
                    <a:lumMod val="50000"/>
                  </a:schemeClr>
                </a:solidFill>
                <a:cs typeface="Tahoma" pitchFamily="34" charset="0"/>
              </a:rPr>
              <a:t>als alumnes i la comunitat educativa, </a:t>
            </a:r>
            <a:r>
              <a:rPr lang="ca-ES" sz="1200" dirty="0">
                <a:solidFill>
                  <a:schemeClr val="accent3">
                    <a:lumMod val="50000"/>
                  </a:schemeClr>
                </a:solidFill>
              </a:rPr>
              <a:t>amb especial sensibilitat als sectors socials més </a:t>
            </a:r>
            <a:r>
              <a:rPr lang="ca-ES" sz="1200" dirty="0" smtClean="0">
                <a:solidFill>
                  <a:schemeClr val="accent3">
                    <a:lumMod val="50000"/>
                  </a:schemeClr>
                </a:solidFill>
              </a:rPr>
              <a:t>desafavorits, e</a:t>
            </a:r>
            <a:r>
              <a:rPr lang="ca-ES" altLang="ca-ES" sz="1200" dirty="0" smtClean="0">
                <a:solidFill>
                  <a:schemeClr val="accent3">
                    <a:lumMod val="50000"/>
                  </a:schemeClr>
                </a:solidFill>
                <a:cs typeface="Tahoma" pitchFamily="34" charset="0"/>
              </a:rPr>
              <a:t>sdevé </a:t>
            </a:r>
            <a:r>
              <a:rPr lang="ca-ES" altLang="ca-ES" sz="1200" b="1" dirty="0">
                <a:solidFill>
                  <a:schemeClr val="accent3">
                    <a:lumMod val="50000"/>
                  </a:schemeClr>
                </a:solidFill>
                <a:cs typeface="Tahoma" pitchFamily="34" charset="0"/>
              </a:rPr>
              <a:t>l’i</a:t>
            </a:r>
            <a:r>
              <a:rPr lang="ca-ES" sz="1200" b="1" dirty="0">
                <a:solidFill>
                  <a:schemeClr val="accent3">
                    <a:lumMod val="50000"/>
                  </a:schemeClr>
                </a:solidFill>
              </a:rPr>
              <a:t>nstrument que permet articular el conjunt d’accions destinades a garantir l’èxit educatiu dels 0 als 18 anys</a:t>
            </a:r>
            <a:r>
              <a:rPr lang="ca-ES" sz="1200" dirty="0">
                <a:solidFill>
                  <a:schemeClr val="accent3">
                    <a:lumMod val="50000"/>
                  </a:schemeClr>
                </a:solidFill>
              </a:rPr>
              <a:t>.</a:t>
            </a:r>
          </a:p>
          <a:p>
            <a:pPr algn="just">
              <a:spcAft>
                <a:spcPts val="400"/>
              </a:spcAft>
              <a:defRPr/>
            </a:pPr>
            <a:r>
              <a:rPr lang="ca-ES" sz="1200" dirty="0" smtClean="0">
                <a:solidFill>
                  <a:schemeClr val="accent3">
                    <a:lumMod val="50000"/>
                  </a:schemeClr>
                </a:solidFill>
              </a:rPr>
              <a:t>El </a:t>
            </a:r>
            <a:r>
              <a:rPr lang="ca-ES" sz="1200" dirty="0">
                <a:solidFill>
                  <a:schemeClr val="accent3">
                    <a:lumMod val="50000"/>
                  </a:schemeClr>
                </a:solidFill>
              </a:rPr>
              <a:t>PEEV es basa en l’acció educativa conjunta i complementària entre la tasca familiar, els centres educatius i tots els altres agents i entitats educatives de l'entorn, a partir d'uns objectius compartits i una actitud basada en el compromís, la participació, el treball i l'aprenentatge en xarxa.</a:t>
            </a:r>
          </a:p>
          <a:p>
            <a:pPr algn="just">
              <a:spcAft>
                <a:spcPts val="400"/>
              </a:spcAft>
            </a:pPr>
            <a:endParaRPr lang="ca-ES" sz="1200" dirty="0" smtClean="0">
              <a:solidFill>
                <a:schemeClr val="accent3">
                  <a:lumMod val="50000"/>
                </a:schemeClr>
              </a:solidFill>
            </a:endParaRPr>
          </a:p>
          <a:p>
            <a:pPr algn="just">
              <a:spcAft>
                <a:spcPts val="400"/>
              </a:spcAft>
            </a:pPr>
            <a:endParaRPr lang="ca-ES" sz="1200" dirty="0">
              <a:solidFill>
                <a:schemeClr val="accent3">
                  <a:lumMod val="50000"/>
                </a:schemeClr>
              </a:solidFill>
            </a:endParaRPr>
          </a:p>
        </p:txBody>
      </p:sp>
      <p:sp>
        <p:nvSpPr>
          <p:cNvPr id="15" name="Rectangle arrodonit 14"/>
          <p:cNvSpPr/>
          <p:nvPr/>
        </p:nvSpPr>
        <p:spPr>
          <a:xfrm>
            <a:off x="7305107" y="1616442"/>
            <a:ext cx="3244425" cy="568325"/>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b="1" dirty="0" smtClean="0">
                <a:solidFill>
                  <a:schemeClr val="tx1"/>
                </a:solidFill>
              </a:rPr>
              <a:t>Projecte educatiu de ciutat – Pla educatiu d’entorn</a:t>
            </a:r>
            <a:endParaRPr lang="ca-ES" b="1" dirty="0">
              <a:solidFill>
                <a:schemeClr val="tx1"/>
              </a:solidFill>
            </a:endParaRPr>
          </a:p>
        </p:txBody>
      </p:sp>
      <p:sp>
        <p:nvSpPr>
          <p:cNvPr id="20" name="QuadreDeText 19"/>
          <p:cNvSpPr txBox="1"/>
          <p:nvPr/>
        </p:nvSpPr>
        <p:spPr>
          <a:xfrm>
            <a:off x="11290300" y="6550979"/>
            <a:ext cx="901700" cy="261610"/>
          </a:xfrm>
          <a:prstGeom prst="rect">
            <a:avLst/>
          </a:prstGeom>
          <a:noFill/>
        </p:spPr>
        <p:txBody>
          <a:bodyPr wrap="square" rtlCol="0">
            <a:spAutoFit/>
          </a:bodyPr>
          <a:lstStyle/>
          <a:p>
            <a:pPr algn="r"/>
            <a:r>
              <a:rPr lang="ca-ES" sz="1100" dirty="0" smtClean="0">
                <a:solidFill>
                  <a:srgbClr val="474343"/>
                </a:solidFill>
              </a:rPr>
              <a:t>Pg. 3/41</a:t>
            </a:r>
            <a:endParaRPr lang="ca-ES" sz="1100" dirty="0">
              <a:solidFill>
                <a:srgbClr val="474343"/>
              </a:solidFill>
            </a:endParaRPr>
          </a:p>
        </p:txBody>
      </p:sp>
      <p:pic>
        <p:nvPicPr>
          <p:cNvPr id="22" name="Imatg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7600" y="6154348"/>
            <a:ext cx="1384300" cy="625231"/>
          </a:xfrm>
          <a:prstGeom prst="rect">
            <a:avLst/>
          </a:prstGeom>
        </p:spPr>
      </p:pic>
      <p:sp>
        <p:nvSpPr>
          <p:cNvPr id="18" name="Rectangle 10"/>
          <p:cNvSpPr txBox="1">
            <a:spLocks noChangeArrowheads="1"/>
          </p:cNvSpPr>
          <p:nvPr/>
        </p:nvSpPr>
        <p:spPr>
          <a:xfrm>
            <a:off x="8013700" y="-7457"/>
            <a:ext cx="4178300" cy="664228"/>
          </a:xfrm>
          <a:prstGeom prst="rect">
            <a:avLst/>
          </a:prstGeom>
          <a:solidFill>
            <a:srgbClr val="6600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spTree>
    <p:extLst>
      <p:ext uri="{BB962C8B-B14F-4D97-AF65-F5344CB8AC3E}">
        <p14:creationId xmlns:p14="http://schemas.microsoft.com/office/powerpoint/2010/main" val="31235584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arrodonit 39"/>
          <p:cNvSpPr/>
          <p:nvPr/>
        </p:nvSpPr>
        <p:spPr>
          <a:xfrm>
            <a:off x="990600" y="1271714"/>
            <a:ext cx="10477500" cy="4857234"/>
          </a:xfrm>
          <a:prstGeom prst="roundRect">
            <a:avLst/>
          </a:prstGeom>
          <a:solidFill>
            <a:schemeClr val="bg1"/>
          </a:solidFill>
          <a:ln cap="rnd">
            <a:solidFill>
              <a:srgbClr val="660033"/>
            </a:solidFill>
            <a:round/>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36000" numCol="2" spcCol="180000" rtlCol="0" anchor="t" anchorCtr="0"/>
          <a:lstStyle/>
          <a:p>
            <a:pPr algn="just"/>
            <a:r>
              <a:rPr lang="ca-ES" sz="1400" b="1" dirty="0" smtClean="0">
                <a:solidFill>
                  <a:srgbClr val="474343"/>
                </a:solidFill>
              </a:rPr>
              <a:t>Breu descripció</a:t>
            </a:r>
          </a:p>
          <a:p>
            <a:pPr algn="just"/>
            <a:r>
              <a:rPr lang="ca-ES" sz="1400" dirty="0">
                <a:solidFill>
                  <a:srgbClr val="474343"/>
                </a:solidFill>
              </a:rPr>
              <a:t>Des del Projecte Educatiu de Ciutat de </a:t>
            </a:r>
            <a:r>
              <a:rPr lang="ca-ES" sz="1400" dirty="0" smtClean="0">
                <a:solidFill>
                  <a:srgbClr val="474343"/>
                </a:solidFill>
              </a:rPr>
              <a:t>Vic, amb la </a:t>
            </a:r>
            <a:r>
              <a:rPr lang="ca-ES" sz="1400" dirty="0" smtClean="0">
                <a:solidFill>
                  <a:srgbClr val="474343"/>
                </a:solidFill>
              </a:rPr>
              <a:t>col·laboració </a:t>
            </a:r>
            <a:r>
              <a:rPr lang="ca-ES" sz="1400" dirty="0" smtClean="0">
                <a:solidFill>
                  <a:srgbClr val="474343"/>
                </a:solidFill>
              </a:rPr>
              <a:t>de la Universitat de Vic, enguany </a:t>
            </a:r>
            <a:r>
              <a:rPr lang="ca-ES" sz="1400" dirty="0">
                <a:solidFill>
                  <a:srgbClr val="474343"/>
                </a:solidFill>
              </a:rPr>
              <a:t>s'impulsa una iniciativa pionera al territori català basada en la creació d'una comissió amb la finalitat de garantir la coherència i continuïtat centrada en l’etapa educativa de 0 a 6 anys, aprofundint en el coneixement de les realitats i necessitats en l’educació dels infants d'aquesta edat, així com donar un impuls al valor educatiu a d'aquesta etapa dins la ciutat de Vic</a:t>
            </a:r>
            <a:r>
              <a:rPr lang="ca-ES" sz="1400" dirty="0" smtClean="0">
                <a:solidFill>
                  <a:srgbClr val="474343"/>
                </a:solidFill>
              </a:rPr>
              <a:t>.</a:t>
            </a:r>
          </a:p>
          <a:p>
            <a:pPr algn="just">
              <a:spcBef>
                <a:spcPts val="600"/>
              </a:spcBef>
            </a:pPr>
            <a:r>
              <a:rPr lang="ca-ES" sz="1400" b="1" dirty="0" smtClean="0">
                <a:solidFill>
                  <a:srgbClr val="474343"/>
                </a:solidFill>
              </a:rPr>
              <a:t>Objectius</a:t>
            </a:r>
            <a:endParaRPr lang="ca-ES" sz="1400" dirty="0" smtClean="0">
              <a:solidFill>
                <a:srgbClr val="474343"/>
              </a:solidFill>
            </a:endParaRPr>
          </a:p>
          <a:p>
            <a:pPr marL="285750" indent="-285750" algn="just">
              <a:buFont typeface="Arial" panose="020B0604020202020204" pitchFamily="34" charset="0"/>
              <a:buChar char="•"/>
            </a:pPr>
            <a:r>
              <a:rPr lang="ca-ES" sz="1400" dirty="0">
                <a:solidFill>
                  <a:srgbClr val="474343"/>
                </a:solidFill>
              </a:rPr>
              <a:t>Oferir un espai i una oportunitat per ajudar les dues realitats, 0-3 i 0-6, a conèixer-se mútuament per construir, amb més coherència, el que viuen els infants d’Educació Infantil.</a:t>
            </a:r>
          </a:p>
          <a:p>
            <a:pPr marL="285750" indent="-285750" algn="just">
              <a:buFont typeface="Arial" panose="020B0604020202020204" pitchFamily="34" charset="0"/>
              <a:buChar char="•"/>
            </a:pPr>
            <a:r>
              <a:rPr lang="ca-ES" sz="1400" dirty="0">
                <a:solidFill>
                  <a:srgbClr val="474343"/>
                </a:solidFill>
              </a:rPr>
              <a:t>Promoure un model educatiu 0-6 de qualitat.</a:t>
            </a:r>
          </a:p>
          <a:p>
            <a:pPr marL="285750" indent="-285750" algn="just">
              <a:buFont typeface="Arial" panose="020B0604020202020204" pitchFamily="34" charset="0"/>
              <a:buChar char="•"/>
            </a:pPr>
            <a:r>
              <a:rPr lang="ca-ES" sz="1400" dirty="0">
                <a:solidFill>
                  <a:srgbClr val="474343"/>
                </a:solidFill>
              </a:rPr>
              <a:t>Definir una cultura d’infància col·lectiva i compartida.</a:t>
            </a:r>
          </a:p>
          <a:p>
            <a:pPr marL="285750" indent="-285750" algn="just">
              <a:buFont typeface="Arial" panose="020B0604020202020204" pitchFamily="34" charset="0"/>
              <a:buChar char="•"/>
            </a:pPr>
            <a:r>
              <a:rPr lang="ca-ES" sz="1400" dirty="0">
                <a:solidFill>
                  <a:srgbClr val="474343"/>
                </a:solidFill>
              </a:rPr>
              <a:t>Construir col·lectivament els pilars bàsics que relacionin i donin  identitat i coherència a l’etapa  0-6.</a:t>
            </a:r>
          </a:p>
          <a:p>
            <a:pPr marL="285750" indent="-285750" algn="just">
              <a:buFont typeface="Arial" panose="020B0604020202020204" pitchFamily="34" charset="0"/>
              <a:buChar char="•"/>
            </a:pPr>
            <a:r>
              <a:rPr lang="ca-ES" sz="1400" dirty="0">
                <a:solidFill>
                  <a:srgbClr val="474343"/>
                </a:solidFill>
              </a:rPr>
              <a:t>Promoure un sentiment de col·lectivitat.</a:t>
            </a:r>
          </a:p>
          <a:p>
            <a:pPr marL="285750" indent="-285750" algn="just">
              <a:buFont typeface="Arial" panose="020B0604020202020204" pitchFamily="34" charset="0"/>
              <a:buChar char="•"/>
            </a:pPr>
            <a:r>
              <a:rPr lang="ca-ES" sz="1400" dirty="0">
                <a:solidFill>
                  <a:srgbClr val="474343"/>
                </a:solidFill>
              </a:rPr>
              <a:t>Promoure el desenvolupament d’unes bases de col·laboració que s’identifiquin en el  nou Model Vic que es desenvolupi</a:t>
            </a:r>
            <a:r>
              <a:rPr lang="ca-ES" sz="1400" dirty="0" smtClean="0">
                <a:solidFill>
                  <a:srgbClr val="474343"/>
                </a:solidFill>
              </a:rPr>
              <a:t>.</a:t>
            </a:r>
            <a:endParaRPr lang="ca-ES" sz="1400" b="1" dirty="0" smtClean="0">
              <a:solidFill>
                <a:srgbClr val="474343"/>
              </a:solidFill>
            </a:endParaRPr>
          </a:p>
          <a:p>
            <a:pPr algn="just">
              <a:spcBef>
                <a:spcPts val="600"/>
              </a:spcBef>
            </a:pPr>
            <a:r>
              <a:rPr lang="ca-ES" sz="1400" b="1" dirty="0" smtClean="0">
                <a:solidFill>
                  <a:srgbClr val="474343"/>
                </a:solidFill>
              </a:rPr>
              <a:t>Destinataris</a:t>
            </a:r>
          </a:p>
          <a:p>
            <a:r>
              <a:rPr lang="fr-FR" sz="1400" dirty="0" err="1">
                <a:solidFill>
                  <a:srgbClr val="474343"/>
                </a:solidFill>
              </a:rPr>
              <a:t>Escoles</a:t>
            </a:r>
            <a:r>
              <a:rPr lang="fr-FR" sz="1400" dirty="0">
                <a:solidFill>
                  <a:srgbClr val="474343"/>
                </a:solidFill>
              </a:rPr>
              <a:t> d'</a:t>
            </a:r>
            <a:r>
              <a:rPr lang="fr-FR" sz="1400" dirty="0" err="1">
                <a:solidFill>
                  <a:srgbClr val="474343"/>
                </a:solidFill>
              </a:rPr>
              <a:t>educació</a:t>
            </a:r>
            <a:r>
              <a:rPr lang="fr-FR" sz="1400" dirty="0">
                <a:solidFill>
                  <a:srgbClr val="474343"/>
                </a:solidFill>
              </a:rPr>
              <a:t> </a:t>
            </a:r>
            <a:r>
              <a:rPr lang="fr-FR" sz="1400" dirty="0" err="1">
                <a:solidFill>
                  <a:srgbClr val="474343"/>
                </a:solidFill>
              </a:rPr>
              <a:t>infantil</a:t>
            </a:r>
            <a:r>
              <a:rPr lang="fr-FR" sz="1400" dirty="0">
                <a:solidFill>
                  <a:srgbClr val="474343"/>
                </a:solidFill>
              </a:rPr>
              <a:t>, </a:t>
            </a:r>
            <a:r>
              <a:rPr lang="fr-FR" sz="1400" dirty="0" err="1">
                <a:solidFill>
                  <a:srgbClr val="474343"/>
                </a:solidFill>
              </a:rPr>
              <a:t>escoles</a:t>
            </a:r>
            <a:r>
              <a:rPr lang="fr-FR" sz="1400" dirty="0">
                <a:solidFill>
                  <a:srgbClr val="474343"/>
                </a:solidFill>
              </a:rPr>
              <a:t> </a:t>
            </a:r>
            <a:r>
              <a:rPr lang="fr-FR" sz="1400" dirty="0" err="1">
                <a:solidFill>
                  <a:srgbClr val="474343"/>
                </a:solidFill>
              </a:rPr>
              <a:t>bressol</a:t>
            </a:r>
            <a:r>
              <a:rPr lang="fr-FR" sz="1400" dirty="0">
                <a:solidFill>
                  <a:srgbClr val="474343"/>
                </a:solidFill>
              </a:rPr>
              <a:t> i </a:t>
            </a:r>
            <a:r>
              <a:rPr lang="fr-FR" sz="1400" dirty="0" err="1">
                <a:solidFill>
                  <a:srgbClr val="474343"/>
                </a:solidFill>
              </a:rPr>
              <a:t>llars</a:t>
            </a:r>
            <a:r>
              <a:rPr lang="fr-FR" sz="1400" dirty="0">
                <a:solidFill>
                  <a:srgbClr val="474343"/>
                </a:solidFill>
              </a:rPr>
              <a:t> d'infants </a:t>
            </a:r>
            <a:r>
              <a:rPr lang="fr-FR" sz="1400" dirty="0" smtClean="0">
                <a:solidFill>
                  <a:srgbClr val="474343"/>
                </a:solidFill>
              </a:rPr>
              <a:t>de Vic</a:t>
            </a:r>
            <a:endParaRPr lang="ca-ES" sz="1400" dirty="0" smtClean="0">
              <a:solidFill>
                <a:srgbClr val="474343"/>
              </a:solidFill>
            </a:endParaRPr>
          </a:p>
          <a:p>
            <a:pPr algn="just">
              <a:spcBef>
                <a:spcPts val="600"/>
              </a:spcBef>
            </a:pPr>
            <a:r>
              <a:rPr lang="ca-ES" sz="1400" b="1" dirty="0" smtClean="0">
                <a:solidFill>
                  <a:srgbClr val="474343"/>
                </a:solidFill>
              </a:rPr>
              <a:t>Centres educatius participants</a:t>
            </a:r>
          </a:p>
          <a:p>
            <a:pPr algn="just"/>
            <a:r>
              <a:rPr lang="es-ES" sz="1400" dirty="0">
                <a:solidFill>
                  <a:srgbClr val="474343"/>
                </a:solidFill>
              </a:rPr>
              <a:t>Llar infantil Vedruna, </a:t>
            </a:r>
            <a:r>
              <a:rPr lang="es-ES" sz="1400" dirty="0" err="1">
                <a:solidFill>
                  <a:srgbClr val="474343"/>
                </a:solidFill>
              </a:rPr>
              <a:t>Col·legi</a:t>
            </a:r>
            <a:r>
              <a:rPr lang="es-ES" sz="1400" dirty="0">
                <a:solidFill>
                  <a:srgbClr val="474343"/>
                </a:solidFill>
              </a:rPr>
              <a:t> Escorial, </a:t>
            </a:r>
            <a:r>
              <a:rPr lang="es-ES" sz="1400" dirty="0" err="1">
                <a:solidFill>
                  <a:srgbClr val="474343"/>
                </a:solidFill>
              </a:rPr>
              <a:t>Col·legi</a:t>
            </a:r>
            <a:r>
              <a:rPr lang="es-ES" sz="1400" dirty="0">
                <a:solidFill>
                  <a:srgbClr val="474343"/>
                </a:solidFill>
              </a:rPr>
              <a:t> </a:t>
            </a:r>
            <a:r>
              <a:rPr lang="es-ES" sz="1400" dirty="0" err="1">
                <a:solidFill>
                  <a:srgbClr val="474343"/>
                </a:solidFill>
              </a:rPr>
              <a:t>Sagrat</a:t>
            </a:r>
            <a:r>
              <a:rPr lang="es-ES" sz="1400" dirty="0">
                <a:solidFill>
                  <a:srgbClr val="474343"/>
                </a:solidFill>
              </a:rPr>
              <a:t> </a:t>
            </a:r>
            <a:r>
              <a:rPr lang="es-ES" sz="1400" dirty="0" err="1">
                <a:solidFill>
                  <a:srgbClr val="474343"/>
                </a:solidFill>
              </a:rPr>
              <a:t>Cor</a:t>
            </a:r>
            <a:r>
              <a:rPr lang="es-ES" sz="1400" dirty="0">
                <a:solidFill>
                  <a:srgbClr val="474343"/>
                </a:solidFill>
              </a:rPr>
              <a:t>, </a:t>
            </a:r>
            <a:r>
              <a:rPr lang="es-ES" sz="1400" dirty="0" err="1">
                <a:solidFill>
                  <a:srgbClr val="474343"/>
                </a:solidFill>
              </a:rPr>
              <a:t>Sagrat</a:t>
            </a:r>
            <a:r>
              <a:rPr lang="es-ES" sz="1400" dirty="0">
                <a:solidFill>
                  <a:srgbClr val="474343"/>
                </a:solidFill>
              </a:rPr>
              <a:t> </a:t>
            </a:r>
            <a:r>
              <a:rPr lang="es-ES" sz="1400" dirty="0" err="1">
                <a:solidFill>
                  <a:srgbClr val="474343"/>
                </a:solidFill>
              </a:rPr>
              <a:t>Cor</a:t>
            </a:r>
            <a:r>
              <a:rPr lang="es-ES" sz="1400" dirty="0">
                <a:solidFill>
                  <a:srgbClr val="474343"/>
                </a:solidFill>
              </a:rPr>
              <a:t>, Escola Guillem de </a:t>
            </a:r>
            <a:r>
              <a:rPr lang="es-ES" sz="1400" dirty="0" err="1">
                <a:solidFill>
                  <a:srgbClr val="474343"/>
                </a:solidFill>
              </a:rPr>
              <a:t>Mont-rodon</a:t>
            </a:r>
            <a:r>
              <a:rPr lang="es-ES" sz="1400" dirty="0">
                <a:solidFill>
                  <a:srgbClr val="474343"/>
                </a:solidFill>
              </a:rPr>
              <a:t>, Escola Dr. Joaquim Salarich, Escola Vic Centre, </a:t>
            </a:r>
            <a:r>
              <a:rPr lang="es-ES" sz="1400" dirty="0" err="1">
                <a:solidFill>
                  <a:srgbClr val="474343"/>
                </a:solidFill>
              </a:rPr>
              <a:t>col·legi</a:t>
            </a:r>
            <a:r>
              <a:rPr lang="es-ES" sz="1400" dirty="0">
                <a:solidFill>
                  <a:srgbClr val="474343"/>
                </a:solidFill>
              </a:rPr>
              <a:t> Pare </a:t>
            </a:r>
            <a:r>
              <a:rPr lang="es-ES" sz="1400" dirty="0" err="1">
                <a:solidFill>
                  <a:srgbClr val="474343"/>
                </a:solidFill>
              </a:rPr>
              <a:t>Coll</a:t>
            </a:r>
            <a:r>
              <a:rPr lang="es-ES" sz="1400" dirty="0">
                <a:solidFill>
                  <a:srgbClr val="474343"/>
                </a:solidFill>
              </a:rPr>
              <a:t>, Escola La </a:t>
            </a:r>
            <a:r>
              <a:rPr lang="es-ES" sz="1400" dirty="0" err="1">
                <a:solidFill>
                  <a:srgbClr val="474343"/>
                </a:solidFill>
              </a:rPr>
              <a:t>Sínia</a:t>
            </a:r>
            <a:r>
              <a:rPr lang="es-ES" sz="1400" dirty="0">
                <a:solidFill>
                  <a:srgbClr val="474343"/>
                </a:solidFill>
              </a:rPr>
              <a:t>, Escola </a:t>
            </a:r>
            <a:r>
              <a:rPr lang="es-ES" sz="1400" dirty="0" smtClean="0">
                <a:solidFill>
                  <a:srgbClr val="474343"/>
                </a:solidFill>
              </a:rPr>
              <a:t>Andersen</a:t>
            </a:r>
            <a:endParaRPr lang="ca-ES" sz="1400" dirty="0" smtClean="0">
              <a:solidFill>
                <a:srgbClr val="474343"/>
              </a:solidFill>
            </a:endParaRPr>
          </a:p>
          <a:p>
            <a:pPr lvl="0" algn="just">
              <a:spcBef>
                <a:spcPts val="600"/>
              </a:spcBef>
            </a:pPr>
            <a:r>
              <a:rPr lang="ca-ES" sz="1400" b="1" dirty="0" smtClean="0">
                <a:solidFill>
                  <a:srgbClr val="474343"/>
                </a:solidFill>
              </a:rPr>
              <a:t>Valoració i continuïtat</a:t>
            </a:r>
          </a:p>
          <a:p>
            <a:pPr algn="just"/>
            <a:r>
              <a:rPr lang="ca-ES" sz="1400" dirty="0" smtClean="0">
                <a:solidFill>
                  <a:srgbClr val="474343"/>
                </a:solidFill>
              </a:rPr>
              <a:t>A finals d’aquest darrer curs escolar, s’ha plantejat als centres educatius, que treballen dins l’etapa de 0 a 6 anys de la ciutat, la possibilitat de formar part d’aquest grup de treball.</a:t>
            </a:r>
          </a:p>
          <a:p>
            <a:pPr algn="just"/>
            <a:r>
              <a:rPr lang="ca-ES" sz="1400" dirty="0" smtClean="0">
                <a:solidFill>
                  <a:srgbClr val="474343"/>
                </a:solidFill>
              </a:rPr>
              <a:t>D’aquesta manera, de cara al curs 2015/16, s’iniciarà aquesta comissió que es </a:t>
            </a:r>
            <a:r>
              <a:rPr lang="ca-ES" sz="1400" dirty="0">
                <a:solidFill>
                  <a:srgbClr val="474343"/>
                </a:solidFill>
              </a:rPr>
              <a:t>planteja com un espai per a la formació, reflexió i treball per part dels professionals que treballen en aquesta etapa </a:t>
            </a:r>
            <a:r>
              <a:rPr lang="ca-ES" sz="1400" dirty="0" smtClean="0">
                <a:solidFill>
                  <a:srgbClr val="474343"/>
                </a:solidFill>
              </a:rPr>
              <a:t>educativa i </a:t>
            </a:r>
            <a:r>
              <a:rPr lang="ca-ES" sz="1400" dirty="0">
                <a:solidFill>
                  <a:srgbClr val="474343"/>
                </a:solidFill>
              </a:rPr>
              <a:t>que, amb una previsió de dos anys de durada, puguin donar l’impuls necessari que faciliti la construcció d’un diàleg i mirada compartida durant el període de l’educació infantil a la nostra ciutat.</a:t>
            </a:r>
            <a:r>
              <a:rPr lang="ca-ES" sz="1400" dirty="0" smtClean="0">
                <a:solidFill>
                  <a:srgbClr val="474343"/>
                </a:solidFill>
              </a:rPr>
              <a:t> </a:t>
            </a:r>
          </a:p>
        </p:txBody>
      </p:sp>
      <p:sp>
        <p:nvSpPr>
          <p:cNvPr id="4" name="Rectangle 10"/>
          <p:cNvSpPr>
            <a:spLocks noGrp="1" noChangeArrowheads="1"/>
          </p:cNvSpPr>
          <p:nvPr>
            <p:ph type="ctrTitle"/>
          </p:nvPr>
        </p:nvSpPr>
        <p:spPr>
          <a:xfrm>
            <a:off x="0" y="0"/>
            <a:ext cx="12192000" cy="660400"/>
          </a:xfrm>
          <a:solidFill>
            <a:srgbClr val="660033"/>
          </a:solidFill>
        </p:spPr>
        <p:txBody>
          <a:bodyPr>
            <a:normAutofit fontScale="90000"/>
          </a:bodyPr>
          <a:lstStyle/>
          <a:p>
            <a:pPr eaLnBrk="1" fontAlgn="auto" hangingPunct="1">
              <a:spcAft>
                <a:spcPts val="0"/>
              </a:spcAft>
              <a:defRPr/>
            </a:pPr>
            <a:r>
              <a:rPr lang="ca-ES" sz="4800" dirty="0" smtClean="0">
                <a:solidFill>
                  <a:schemeClr val="accent1"/>
                </a:solidFill>
                <a:latin typeface="Calibri" pitchFamily="34" charset="0"/>
              </a:rPr>
              <a:t/>
            </a:r>
            <a:br>
              <a:rPr lang="ca-ES" sz="4800" dirty="0" smtClean="0">
                <a:solidFill>
                  <a:schemeClr val="accent1"/>
                </a:solidFill>
                <a:latin typeface="Calibri" pitchFamily="34" charset="0"/>
              </a:rPr>
            </a:br>
            <a:r>
              <a:rPr lang="ca-ES" sz="4800" dirty="0">
                <a:solidFill>
                  <a:schemeClr val="accent1"/>
                </a:solidFill>
                <a:latin typeface="Calibri" pitchFamily="34" charset="0"/>
              </a:rPr>
              <a:t/>
            </a:r>
            <a:br>
              <a:rPr lang="ca-ES" sz="4800" dirty="0">
                <a:solidFill>
                  <a:schemeClr val="accent1"/>
                </a:solidFill>
                <a:latin typeface="Calibri" pitchFamily="34" charset="0"/>
              </a:rPr>
            </a:br>
            <a:endParaRPr lang="es-ES" sz="4800" dirty="0">
              <a:solidFill>
                <a:schemeClr val="accent1"/>
              </a:solidFill>
              <a:latin typeface="Calibri" pitchFamily="34" charset="0"/>
            </a:endParaRPr>
          </a:p>
        </p:txBody>
      </p:sp>
      <p:pic>
        <p:nvPicPr>
          <p:cNvPr id="9" name="Imat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6185723"/>
            <a:ext cx="1943100" cy="511683"/>
          </a:xfrm>
          <a:prstGeom prst="rect">
            <a:avLst/>
          </a:prstGeom>
        </p:spPr>
      </p:pic>
      <p:sp>
        <p:nvSpPr>
          <p:cNvPr id="15" name="Rectangle arrodonit 14"/>
          <p:cNvSpPr/>
          <p:nvPr/>
        </p:nvSpPr>
        <p:spPr>
          <a:xfrm>
            <a:off x="620708" y="1054099"/>
            <a:ext cx="6148392" cy="360843"/>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2.5 Comissió 0-6</a:t>
            </a:r>
            <a:endParaRPr lang="ca-ES" sz="2000" b="1" dirty="0">
              <a:solidFill>
                <a:srgbClr val="660033"/>
              </a:solidFill>
            </a:endParaRPr>
          </a:p>
        </p:txBody>
      </p:sp>
      <p:sp>
        <p:nvSpPr>
          <p:cNvPr id="14" name="QuadreDeText 13"/>
          <p:cNvSpPr txBox="1"/>
          <p:nvPr/>
        </p:nvSpPr>
        <p:spPr>
          <a:xfrm>
            <a:off x="11290300" y="6550979"/>
            <a:ext cx="901700" cy="261610"/>
          </a:xfrm>
          <a:prstGeom prst="rect">
            <a:avLst/>
          </a:prstGeom>
          <a:noFill/>
        </p:spPr>
        <p:txBody>
          <a:bodyPr wrap="square" rtlCol="0">
            <a:spAutoFit/>
          </a:bodyPr>
          <a:lstStyle/>
          <a:p>
            <a:pPr algn="r"/>
            <a:r>
              <a:rPr lang="ca-ES" sz="1100" dirty="0" smtClean="0">
                <a:solidFill>
                  <a:srgbClr val="474343"/>
                </a:solidFill>
              </a:rPr>
              <a:t>Pg. 30/41</a:t>
            </a:r>
            <a:endParaRPr lang="ca-ES" sz="1100" dirty="0">
              <a:solidFill>
                <a:srgbClr val="474343"/>
              </a:solidFill>
            </a:endParaRPr>
          </a:p>
        </p:txBody>
      </p:sp>
      <p:pic>
        <p:nvPicPr>
          <p:cNvPr id="16" name="Imat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7600" y="6154348"/>
            <a:ext cx="1384300" cy="625231"/>
          </a:xfrm>
          <a:prstGeom prst="rect">
            <a:avLst/>
          </a:prstGeom>
        </p:spPr>
      </p:pic>
      <p:sp>
        <p:nvSpPr>
          <p:cNvPr id="13" name="Rectangle 10"/>
          <p:cNvSpPr txBox="1">
            <a:spLocks noChangeArrowheads="1"/>
          </p:cNvSpPr>
          <p:nvPr/>
        </p:nvSpPr>
        <p:spPr>
          <a:xfrm>
            <a:off x="8013700" y="-7457"/>
            <a:ext cx="4178300" cy="664228"/>
          </a:xfrm>
          <a:prstGeom prst="rect">
            <a:avLst/>
          </a:prstGeom>
          <a:solidFill>
            <a:srgbClr val="6600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sp>
        <p:nvSpPr>
          <p:cNvPr id="12" name="Rectangle arrodonit 11">
            <a:hlinkClick r:id="rId4"/>
          </p:cNvPr>
          <p:cNvSpPr/>
          <p:nvPr/>
        </p:nvSpPr>
        <p:spPr>
          <a:xfrm>
            <a:off x="9448800" y="1047506"/>
            <a:ext cx="2058992" cy="323362"/>
          </a:xfrm>
          <a:prstGeom prst="roundRect">
            <a:avLst/>
          </a:prstGeom>
          <a:solidFill>
            <a:schemeClr val="accent3">
              <a:lumMod val="60000"/>
              <a:lumOff val="4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smtClean="0">
                <a:solidFill>
                  <a:schemeClr val="accent1">
                    <a:lumMod val="75000"/>
                  </a:schemeClr>
                </a:solidFill>
              </a:rPr>
              <a:t>Més informació a la web</a:t>
            </a:r>
            <a:endParaRPr lang="ca-ES" sz="1400" dirty="0">
              <a:solidFill>
                <a:schemeClr val="accent1">
                  <a:lumMod val="75000"/>
                </a:schemeClr>
              </a:solidFill>
            </a:endParaRPr>
          </a:p>
        </p:txBody>
      </p:sp>
      <p:sp>
        <p:nvSpPr>
          <p:cNvPr id="17" name="Rectangle arrodonit 16"/>
          <p:cNvSpPr/>
          <p:nvPr/>
        </p:nvSpPr>
        <p:spPr>
          <a:xfrm>
            <a:off x="190500" y="128979"/>
            <a:ext cx="70993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a:solidFill>
                  <a:srgbClr val="660033"/>
                </a:solidFill>
              </a:rPr>
              <a:t>2</a:t>
            </a:r>
            <a:r>
              <a:rPr lang="ca-ES" sz="2000" b="1" dirty="0" smtClean="0">
                <a:solidFill>
                  <a:srgbClr val="660033"/>
                </a:solidFill>
              </a:rPr>
              <a:t>. </a:t>
            </a:r>
            <a:r>
              <a:rPr lang="ca-ES" sz="2000" b="1" dirty="0">
                <a:solidFill>
                  <a:srgbClr val="660033"/>
                </a:solidFill>
              </a:rPr>
              <a:t>Projectes adreçats a mestres i professionals de l’educació</a:t>
            </a:r>
          </a:p>
        </p:txBody>
      </p:sp>
      <p:sp>
        <p:nvSpPr>
          <p:cNvPr id="20" name="Fletxa corbada cap amunt 19">
            <a:hlinkClick r:id="rId5" action="ppaction://hlinksldjump"/>
          </p:cNvPr>
          <p:cNvSpPr/>
          <p:nvPr/>
        </p:nvSpPr>
        <p:spPr>
          <a:xfrm rot="15868668">
            <a:off x="6916838" y="176268"/>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Tree>
    <p:extLst>
      <p:ext uri="{BB962C8B-B14F-4D97-AF65-F5344CB8AC3E}">
        <p14:creationId xmlns:p14="http://schemas.microsoft.com/office/powerpoint/2010/main" val="33768647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arrodonit 12"/>
          <p:cNvSpPr/>
          <p:nvPr/>
        </p:nvSpPr>
        <p:spPr>
          <a:xfrm>
            <a:off x="1955800" y="1016456"/>
            <a:ext cx="8051800" cy="488951"/>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200" b="1" dirty="0" smtClean="0">
                <a:solidFill>
                  <a:srgbClr val="660033"/>
                </a:solidFill>
              </a:rPr>
              <a:t>3. Projectes relacionats </a:t>
            </a:r>
            <a:r>
              <a:rPr lang="ca-ES" sz="2200" b="1" dirty="0">
                <a:solidFill>
                  <a:srgbClr val="660033"/>
                </a:solidFill>
              </a:rPr>
              <a:t>amb l’educació i formació al llarg de la vida</a:t>
            </a:r>
          </a:p>
        </p:txBody>
      </p:sp>
      <p:sp>
        <p:nvSpPr>
          <p:cNvPr id="4" name="Rectangle 10"/>
          <p:cNvSpPr>
            <a:spLocks noGrp="1" noChangeArrowheads="1"/>
          </p:cNvSpPr>
          <p:nvPr>
            <p:ph type="ctrTitle"/>
          </p:nvPr>
        </p:nvSpPr>
        <p:spPr>
          <a:xfrm>
            <a:off x="0" y="0"/>
            <a:ext cx="12192000" cy="660400"/>
          </a:xfrm>
          <a:solidFill>
            <a:srgbClr val="660033"/>
          </a:solidFill>
        </p:spPr>
        <p:txBody>
          <a:bodyPr>
            <a:normAutofit fontScale="90000"/>
          </a:bodyPr>
          <a:lstStyle/>
          <a:p>
            <a:pPr eaLnBrk="1" fontAlgn="auto" hangingPunct="1">
              <a:spcAft>
                <a:spcPts val="0"/>
              </a:spcAft>
              <a:defRPr/>
            </a:pPr>
            <a:r>
              <a:rPr lang="ca-ES" sz="4800" dirty="0" smtClean="0">
                <a:solidFill>
                  <a:schemeClr val="accent1"/>
                </a:solidFill>
                <a:latin typeface="Calibri" pitchFamily="34" charset="0"/>
              </a:rPr>
              <a:t/>
            </a:r>
            <a:br>
              <a:rPr lang="ca-ES" sz="4800" dirty="0" smtClean="0">
                <a:solidFill>
                  <a:schemeClr val="accent1"/>
                </a:solidFill>
                <a:latin typeface="Calibri" pitchFamily="34" charset="0"/>
              </a:rPr>
            </a:br>
            <a:r>
              <a:rPr lang="ca-ES" sz="4800" dirty="0">
                <a:solidFill>
                  <a:schemeClr val="accent1"/>
                </a:solidFill>
                <a:latin typeface="Calibri" pitchFamily="34" charset="0"/>
              </a:rPr>
              <a:t/>
            </a:r>
            <a:br>
              <a:rPr lang="ca-ES" sz="4800" dirty="0">
                <a:solidFill>
                  <a:schemeClr val="accent1"/>
                </a:solidFill>
                <a:latin typeface="Calibri" pitchFamily="34" charset="0"/>
              </a:rPr>
            </a:br>
            <a:endParaRPr lang="es-ES" sz="4800" dirty="0">
              <a:solidFill>
                <a:schemeClr val="accent1"/>
              </a:solidFill>
              <a:latin typeface="Calibri" pitchFamily="34" charset="0"/>
            </a:endParaRPr>
          </a:p>
        </p:txBody>
      </p:sp>
      <p:pic>
        <p:nvPicPr>
          <p:cNvPr id="9" name="Imat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6185723"/>
            <a:ext cx="1943100" cy="511683"/>
          </a:xfrm>
          <a:prstGeom prst="rect">
            <a:avLst/>
          </a:prstGeom>
        </p:spPr>
      </p:pic>
      <p:cxnSp>
        <p:nvCxnSpPr>
          <p:cNvPr id="14" name="Connector recte 13"/>
          <p:cNvCxnSpPr/>
          <p:nvPr/>
        </p:nvCxnSpPr>
        <p:spPr>
          <a:xfrm flipH="1">
            <a:off x="2520950" y="1505407"/>
            <a:ext cx="796" cy="3329205"/>
          </a:xfrm>
          <a:prstGeom prst="line">
            <a:avLst/>
          </a:prstGeom>
          <a:ln w="19050">
            <a:solidFill>
              <a:srgbClr val="660033"/>
            </a:solidFill>
          </a:ln>
        </p:spPr>
        <p:style>
          <a:lnRef idx="1">
            <a:schemeClr val="accent1"/>
          </a:lnRef>
          <a:fillRef idx="0">
            <a:schemeClr val="accent1"/>
          </a:fillRef>
          <a:effectRef idx="0">
            <a:schemeClr val="accent1"/>
          </a:effectRef>
          <a:fontRef idx="minor">
            <a:schemeClr val="tx1"/>
          </a:fontRef>
        </p:style>
      </p:cxnSp>
      <p:sp>
        <p:nvSpPr>
          <p:cNvPr id="15" name="Rectangle arrodonit 14">
            <a:hlinkClick r:id="rId3" action="ppaction://hlinksldjump"/>
          </p:cNvPr>
          <p:cNvSpPr/>
          <p:nvPr/>
        </p:nvSpPr>
        <p:spPr>
          <a:xfrm>
            <a:off x="3086896" y="1721308"/>
            <a:ext cx="5969000" cy="290228"/>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dirty="0">
                <a:solidFill>
                  <a:schemeClr val="tx1"/>
                </a:solidFill>
              </a:rPr>
              <a:t>3.1 Escola de pares i </a:t>
            </a:r>
            <a:r>
              <a:rPr lang="ca-ES" dirty="0" smtClean="0">
                <a:solidFill>
                  <a:schemeClr val="tx1"/>
                </a:solidFill>
              </a:rPr>
              <a:t>mares – Tens el Factor Q?</a:t>
            </a:r>
            <a:endParaRPr lang="ca-ES" dirty="0">
              <a:solidFill>
                <a:schemeClr val="tx1"/>
              </a:solidFill>
            </a:endParaRPr>
          </a:p>
        </p:txBody>
      </p:sp>
      <p:sp>
        <p:nvSpPr>
          <p:cNvPr id="18" name="Rectangle arrodonit 17">
            <a:hlinkClick r:id="rId4" action="ppaction://hlinksldjump"/>
          </p:cNvPr>
          <p:cNvSpPr/>
          <p:nvPr/>
        </p:nvSpPr>
        <p:spPr>
          <a:xfrm>
            <a:off x="3086896" y="2181606"/>
            <a:ext cx="5969000" cy="287529"/>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dirty="0" smtClean="0">
                <a:solidFill>
                  <a:schemeClr val="tx1"/>
                </a:solidFill>
              </a:rPr>
              <a:t>3.2 </a:t>
            </a:r>
            <a:r>
              <a:rPr lang="ca-ES" dirty="0">
                <a:solidFill>
                  <a:schemeClr val="tx1"/>
                </a:solidFill>
              </a:rPr>
              <a:t>DLI: Dispositiu Local d’Inserció</a:t>
            </a:r>
          </a:p>
        </p:txBody>
      </p:sp>
      <p:sp>
        <p:nvSpPr>
          <p:cNvPr id="19" name="Rectangle arrodonit 18">
            <a:hlinkClick r:id="rId5" action="ppaction://hlinksldjump"/>
          </p:cNvPr>
          <p:cNvSpPr/>
          <p:nvPr/>
        </p:nvSpPr>
        <p:spPr>
          <a:xfrm>
            <a:off x="3086896" y="2624483"/>
            <a:ext cx="5969000" cy="289836"/>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dirty="0" smtClean="0">
                <a:solidFill>
                  <a:schemeClr val="tx1"/>
                </a:solidFill>
              </a:rPr>
              <a:t>3.3 </a:t>
            </a:r>
            <a:r>
              <a:rPr lang="ca-ES" dirty="0">
                <a:solidFill>
                  <a:schemeClr val="tx1"/>
                </a:solidFill>
              </a:rPr>
              <a:t>Projecte 9aVic</a:t>
            </a:r>
          </a:p>
        </p:txBody>
      </p:sp>
      <p:sp>
        <p:nvSpPr>
          <p:cNvPr id="20" name="Rectangle arrodonit 19">
            <a:hlinkClick r:id="rId6" action="ppaction://hlinksldjump"/>
          </p:cNvPr>
          <p:cNvSpPr/>
          <p:nvPr/>
        </p:nvSpPr>
        <p:spPr>
          <a:xfrm>
            <a:off x="3086896" y="3078055"/>
            <a:ext cx="5969000" cy="283161"/>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dirty="0" smtClean="0">
                <a:solidFill>
                  <a:schemeClr val="tx1"/>
                </a:solidFill>
              </a:rPr>
              <a:t>3.4 </a:t>
            </a:r>
            <a:r>
              <a:rPr lang="ca-ES" dirty="0">
                <a:solidFill>
                  <a:schemeClr val="tx1"/>
                </a:solidFill>
              </a:rPr>
              <a:t>Matrícula Viva de Català</a:t>
            </a:r>
          </a:p>
        </p:txBody>
      </p:sp>
      <p:sp>
        <p:nvSpPr>
          <p:cNvPr id="21" name="Rectangle arrodonit 20">
            <a:hlinkClick r:id="rId7" action="ppaction://hlinksldjump"/>
          </p:cNvPr>
          <p:cNvSpPr/>
          <p:nvPr/>
        </p:nvSpPr>
        <p:spPr>
          <a:xfrm>
            <a:off x="3086896" y="3526286"/>
            <a:ext cx="5969000" cy="283161"/>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dirty="0" smtClean="0">
                <a:solidFill>
                  <a:schemeClr val="tx1"/>
                </a:solidFill>
              </a:rPr>
              <a:t>3.5 </a:t>
            </a:r>
            <a:r>
              <a:rPr lang="ca-ES" dirty="0">
                <a:solidFill>
                  <a:schemeClr val="tx1"/>
                </a:solidFill>
              </a:rPr>
              <a:t>Servei de Suport Lingüístic</a:t>
            </a:r>
          </a:p>
        </p:txBody>
      </p:sp>
      <p:sp>
        <p:nvSpPr>
          <p:cNvPr id="22" name="Rectangle arrodonit 21">
            <a:hlinkClick r:id="rId8" action="ppaction://hlinksldjump"/>
          </p:cNvPr>
          <p:cNvSpPr/>
          <p:nvPr/>
        </p:nvSpPr>
        <p:spPr>
          <a:xfrm>
            <a:off x="3086896" y="3964600"/>
            <a:ext cx="5969000" cy="273308"/>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dirty="0" smtClean="0">
                <a:solidFill>
                  <a:schemeClr val="tx1"/>
                </a:solidFill>
              </a:rPr>
              <a:t>3.6 </a:t>
            </a:r>
            <a:r>
              <a:rPr lang="ca-ES" dirty="0">
                <a:solidFill>
                  <a:schemeClr val="tx1"/>
                </a:solidFill>
              </a:rPr>
              <a:t>Casals </a:t>
            </a:r>
            <a:r>
              <a:rPr lang="ca-ES" dirty="0" smtClean="0">
                <a:solidFill>
                  <a:schemeClr val="tx1"/>
                </a:solidFill>
              </a:rPr>
              <a:t>d’Estiu municipals</a:t>
            </a:r>
            <a:endParaRPr lang="ca-ES" dirty="0">
              <a:solidFill>
                <a:schemeClr val="tx1"/>
              </a:solidFill>
            </a:endParaRPr>
          </a:p>
        </p:txBody>
      </p:sp>
      <p:sp>
        <p:nvSpPr>
          <p:cNvPr id="23" name="Rectangle arrodonit 22">
            <a:hlinkClick r:id="rId9" action="ppaction://hlinksldjump"/>
          </p:cNvPr>
          <p:cNvSpPr/>
          <p:nvPr/>
        </p:nvSpPr>
        <p:spPr>
          <a:xfrm>
            <a:off x="3086896" y="4399606"/>
            <a:ext cx="5969000" cy="273308"/>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dirty="0" smtClean="0">
                <a:solidFill>
                  <a:schemeClr val="tx1"/>
                </a:solidFill>
              </a:rPr>
              <a:t>3.7 Consistori infantil</a:t>
            </a:r>
            <a:endParaRPr lang="ca-ES" dirty="0">
              <a:solidFill>
                <a:schemeClr val="tx1"/>
              </a:solidFill>
            </a:endParaRPr>
          </a:p>
        </p:txBody>
      </p:sp>
      <p:sp>
        <p:nvSpPr>
          <p:cNvPr id="24" name="Rectangle arrodonit 23">
            <a:hlinkClick r:id="rId10" action="ppaction://hlinksldjump"/>
          </p:cNvPr>
          <p:cNvSpPr/>
          <p:nvPr/>
        </p:nvSpPr>
        <p:spPr>
          <a:xfrm>
            <a:off x="3086896" y="4834612"/>
            <a:ext cx="5969000" cy="273308"/>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dirty="0" smtClean="0">
                <a:solidFill>
                  <a:schemeClr val="tx1"/>
                </a:solidFill>
              </a:rPr>
              <a:t>3.8 Projecte Ajuts a les AMPAs</a:t>
            </a:r>
            <a:endParaRPr lang="ca-ES" dirty="0">
              <a:solidFill>
                <a:schemeClr val="tx1"/>
              </a:solidFill>
            </a:endParaRPr>
          </a:p>
        </p:txBody>
      </p:sp>
      <p:cxnSp>
        <p:nvCxnSpPr>
          <p:cNvPr id="27" name="Connector recte 26"/>
          <p:cNvCxnSpPr>
            <a:endCxn id="15" idx="1"/>
          </p:cNvCxnSpPr>
          <p:nvPr/>
        </p:nvCxnSpPr>
        <p:spPr>
          <a:xfrm>
            <a:off x="2520950" y="1706230"/>
            <a:ext cx="565946" cy="160192"/>
          </a:xfrm>
          <a:prstGeom prst="line">
            <a:avLst/>
          </a:prstGeom>
          <a:ln w="9525">
            <a:solidFill>
              <a:srgbClr val="660033"/>
            </a:solidFill>
          </a:ln>
        </p:spPr>
        <p:style>
          <a:lnRef idx="1">
            <a:schemeClr val="accent1"/>
          </a:lnRef>
          <a:fillRef idx="0">
            <a:schemeClr val="accent1"/>
          </a:fillRef>
          <a:effectRef idx="0">
            <a:schemeClr val="accent1"/>
          </a:effectRef>
          <a:fontRef idx="minor">
            <a:schemeClr val="tx1"/>
          </a:fontRef>
        </p:style>
      </p:cxnSp>
      <p:cxnSp>
        <p:nvCxnSpPr>
          <p:cNvPr id="28" name="Connector recte 27"/>
          <p:cNvCxnSpPr/>
          <p:nvPr/>
        </p:nvCxnSpPr>
        <p:spPr>
          <a:xfrm>
            <a:off x="2520950" y="2169322"/>
            <a:ext cx="565946" cy="160192"/>
          </a:xfrm>
          <a:prstGeom prst="line">
            <a:avLst/>
          </a:prstGeom>
          <a:ln w="9525">
            <a:solidFill>
              <a:srgbClr val="660033"/>
            </a:solidFill>
          </a:ln>
        </p:spPr>
        <p:style>
          <a:lnRef idx="1">
            <a:schemeClr val="accent1"/>
          </a:lnRef>
          <a:fillRef idx="0">
            <a:schemeClr val="accent1"/>
          </a:fillRef>
          <a:effectRef idx="0">
            <a:schemeClr val="accent1"/>
          </a:effectRef>
          <a:fontRef idx="minor">
            <a:schemeClr val="tx1"/>
          </a:fontRef>
        </p:style>
      </p:cxnSp>
      <p:cxnSp>
        <p:nvCxnSpPr>
          <p:cNvPr id="29" name="Connector recte 28"/>
          <p:cNvCxnSpPr/>
          <p:nvPr/>
        </p:nvCxnSpPr>
        <p:spPr>
          <a:xfrm>
            <a:off x="2520950" y="2630920"/>
            <a:ext cx="565946" cy="160192"/>
          </a:xfrm>
          <a:prstGeom prst="line">
            <a:avLst/>
          </a:prstGeom>
          <a:ln w="9525">
            <a:solidFill>
              <a:srgbClr val="660033"/>
            </a:solidFill>
          </a:ln>
        </p:spPr>
        <p:style>
          <a:lnRef idx="1">
            <a:schemeClr val="accent1"/>
          </a:lnRef>
          <a:fillRef idx="0">
            <a:schemeClr val="accent1"/>
          </a:fillRef>
          <a:effectRef idx="0">
            <a:schemeClr val="accent1"/>
          </a:effectRef>
          <a:fontRef idx="minor">
            <a:schemeClr val="tx1"/>
          </a:fontRef>
        </p:style>
      </p:cxnSp>
      <p:cxnSp>
        <p:nvCxnSpPr>
          <p:cNvPr id="30" name="Connector recte 29"/>
          <p:cNvCxnSpPr/>
          <p:nvPr/>
        </p:nvCxnSpPr>
        <p:spPr>
          <a:xfrm>
            <a:off x="2520950" y="3066692"/>
            <a:ext cx="565946" cy="160192"/>
          </a:xfrm>
          <a:prstGeom prst="line">
            <a:avLst/>
          </a:prstGeom>
          <a:ln w="9525">
            <a:solidFill>
              <a:srgbClr val="660033"/>
            </a:solidFill>
          </a:ln>
        </p:spPr>
        <p:style>
          <a:lnRef idx="1">
            <a:schemeClr val="accent1"/>
          </a:lnRef>
          <a:fillRef idx="0">
            <a:schemeClr val="accent1"/>
          </a:fillRef>
          <a:effectRef idx="0">
            <a:schemeClr val="accent1"/>
          </a:effectRef>
          <a:fontRef idx="minor">
            <a:schemeClr val="tx1"/>
          </a:fontRef>
        </p:style>
      </p:cxnSp>
      <p:cxnSp>
        <p:nvCxnSpPr>
          <p:cNvPr id="31" name="Connector recte 30"/>
          <p:cNvCxnSpPr/>
          <p:nvPr/>
        </p:nvCxnSpPr>
        <p:spPr>
          <a:xfrm>
            <a:off x="2520950" y="3507133"/>
            <a:ext cx="565946" cy="160192"/>
          </a:xfrm>
          <a:prstGeom prst="line">
            <a:avLst/>
          </a:prstGeom>
          <a:ln w="9525">
            <a:solidFill>
              <a:srgbClr val="660033"/>
            </a:solidFill>
          </a:ln>
        </p:spPr>
        <p:style>
          <a:lnRef idx="1">
            <a:schemeClr val="accent1"/>
          </a:lnRef>
          <a:fillRef idx="0">
            <a:schemeClr val="accent1"/>
          </a:fillRef>
          <a:effectRef idx="0">
            <a:schemeClr val="accent1"/>
          </a:effectRef>
          <a:fontRef idx="minor">
            <a:schemeClr val="tx1"/>
          </a:fontRef>
        </p:style>
      </p:cxnSp>
      <p:cxnSp>
        <p:nvCxnSpPr>
          <p:cNvPr id="32" name="Connector recte 31"/>
          <p:cNvCxnSpPr/>
          <p:nvPr/>
        </p:nvCxnSpPr>
        <p:spPr>
          <a:xfrm>
            <a:off x="2520950" y="3952317"/>
            <a:ext cx="565946" cy="160192"/>
          </a:xfrm>
          <a:prstGeom prst="line">
            <a:avLst/>
          </a:prstGeom>
          <a:ln w="9525">
            <a:solidFill>
              <a:srgbClr val="660033"/>
            </a:solidFill>
          </a:ln>
        </p:spPr>
        <p:style>
          <a:lnRef idx="1">
            <a:schemeClr val="accent1"/>
          </a:lnRef>
          <a:fillRef idx="0">
            <a:schemeClr val="accent1"/>
          </a:fillRef>
          <a:effectRef idx="0">
            <a:schemeClr val="accent1"/>
          </a:effectRef>
          <a:fontRef idx="minor">
            <a:schemeClr val="tx1"/>
          </a:fontRef>
        </p:style>
      </p:cxnSp>
      <p:cxnSp>
        <p:nvCxnSpPr>
          <p:cNvPr id="33" name="Connector recte 32"/>
          <p:cNvCxnSpPr/>
          <p:nvPr/>
        </p:nvCxnSpPr>
        <p:spPr>
          <a:xfrm>
            <a:off x="2520950" y="4410319"/>
            <a:ext cx="565946" cy="160192"/>
          </a:xfrm>
          <a:prstGeom prst="line">
            <a:avLst/>
          </a:prstGeom>
          <a:ln w="9525">
            <a:solidFill>
              <a:srgbClr val="660033"/>
            </a:solidFill>
          </a:ln>
        </p:spPr>
        <p:style>
          <a:lnRef idx="1">
            <a:schemeClr val="accent1"/>
          </a:lnRef>
          <a:fillRef idx="0">
            <a:schemeClr val="accent1"/>
          </a:fillRef>
          <a:effectRef idx="0">
            <a:schemeClr val="accent1"/>
          </a:effectRef>
          <a:fontRef idx="minor">
            <a:schemeClr val="tx1"/>
          </a:fontRef>
        </p:style>
      </p:cxnSp>
      <p:cxnSp>
        <p:nvCxnSpPr>
          <p:cNvPr id="34" name="Connector recte 33"/>
          <p:cNvCxnSpPr/>
          <p:nvPr/>
        </p:nvCxnSpPr>
        <p:spPr>
          <a:xfrm>
            <a:off x="2520950" y="4836054"/>
            <a:ext cx="565946" cy="160192"/>
          </a:xfrm>
          <a:prstGeom prst="line">
            <a:avLst/>
          </a:prstGeom>
          <a:ln w="9525">
            <a:solidFill>
              <a:srgbClr val="660033"/>
            </a:solidFill>
          </a:ln>
        </p:spPr>
        <p:style>
          <a:lnRef idx="1">
            <a:schemeClr val="accent1"/>
          </a:lnRef>
          <a:fillRef idx="0">
            <a:schemeClr val="accent1"/>
          </a:fillRef>
          <a:effectRef idx="0">
            <a:schemeClr val="accent1"/>
          </a:effectRef>
          <a:fontRef idx="minor">
            <a:schemeClr val="tx1"/>
          </a:fontRef>
        </p:style>
      </p:cxnSp>
      <p:sp>
        <p:nvSpPr>
          <p:cNvPr id="39" name="QuadreDeText 38"/>
          <p:cNvSpPr txBox="1"/>
          <p:nvPr/>
        </p:nvSpPr>
        <p:spPr>
          <a:xfrm>
            <a:off x="11290300" y="6550979"/>
            <a:ext cx="901700" cy="261610"/>
          </a:xfrm>
          <a:prstGeom prst="rect">
            <a:avLst/>
          </a:prstGeom>
          <a:noFill/>
        </p:spPr>
        <p:txBody>
          <a:bodyPr wrap="square" rtlCol="0">
            <a:spAutoFit/>
          </a:bodyPr>
          <a:lstStyle/>
          <a:p>
            <a:pPr algn="r"/>
            <a:r>
              <a:rPr lang="ca-ES" sz="1100" dirty="0" smtClean="0">
                <a:solidFill>
                  <a:srgbClr val="474343"/>
                </a:solidFill>
              </a:rPr>
              <a:t>Pg. 31/41</a:t>
            </a:r>
            <a:endParaRPr lang="ca-ES" sz="1100" dirty="0">
              <a:solidFill>
                <a:srgbClr val="474343"/>
              </a:solidFill>
            </a:endParaRPr>
          </a:p>
        </p:txBody>
      </p:sp>
      <p:pic>
        <p:nvPicPr>
          <p:cNvPr id="40" name="Imatge 3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07600" y="6154348"/>
            <a:ext cx="1384300" cy="625231"/>
          </a:xfrm>
          <a:prstGeom prst="rect">
            <a:avLst/>
          </a:prstGeom>
        </p:spPr>
      </p:pic>
      <p:sp>
        <p:nvSpPr>
          <p:cNvPr id="41" name="Rectangle arrodonit 40">
            <a:hlinkClick r:id="rId12" action="ppaction://hlinksldjump"/>
          </p:cNvPr>
          <p:cNvSpPr/>
          <p:nvPr/>
        </p:nvSpPr>
        <p:spPr>
          <a:xfrm>
            <a:off x="190500" y="128979"/>
            <a:ext cx="49276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Projectes de ciutat</a:t>
            </a:r>
            <a:endParaRPr lang="ca-ES" sz="2000" b="1" dirty="0">
              <a:solidFill>
                <a:srgbClr val="660033"/>
              </a:solidFill>
            </a:endParaRPr>
          </a:p>
        </p:txBody>
      </p:sp>
      <p:sp>
        <p:nvSpPr>
          <p:cNvPr id="42" name="Fletxa corbada cap amunt 41">
            <a:hlinkClick r:id="rId12" action="ppaction://hlinksldjump"/>
          </p:cNvPr>
          <p:cNvSpPr/>
          <p:nvPr/>
        </p:nvSpPr>
        <p:spPr>
          <a:xfrm rot="15868668">
            <a:off x="4713448" y="163234"/>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43" name="Fletxa dreta 42">
            <a:hlinkClick r:id="rId13" action="ppaction://hlinksldjump"/>
          </p:cNvPr>
          <p:cNvSpPr/>
          <p:nvPr/>
        </p:nvSpPr>
        <p:spPr>
          <a:xfrm>
            <a:off x="8802692" y="1763720"/>
            <a:ext cx="227804" cy="204333"/>
          </a:xfrm>
          <a:prstGeom prst="rightArrow">
            <a:avLst/>
          </a:prstGeom>
          <a:solidFill>
            <a:schemeClr val="bg2">
              <a:lumMod val="90000"/>
            </a:schemeClr>
          </a:solidFill>
          <a:ln w="952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46" name="Fletxa dreta 45">
            <a:hlinkClick r:id="rId4" action="ppaction://hlinksldjump"/>
          </p:cNvPr>
          <p:cNvSpPr/>
          <p:nvPr/>
        </p:nvSpPr>
        <p:spPr>
          <a:xfrm>
            <a:off x="8802692" y="2221207"/>
            <a:ext cx="227804" cy="204333"/>
          </a:xfrm>
          <a:prstGeom prst="rightArrow">
            <a:avLst/>
          </a:prstGeom>
          <a:solidFill>
            <a:schemeClr val="bg2">
              <a:lumMod val="90000"/>
            </a:schemeClr>
          </a:solidFill>
          <a:ln w="952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47" name="Fletxa dreta 46">
            <a:hlinkClick r:id="rId5" action="ppaction://hlinksldjump"/>
          </p:cNvPr>
          <p:cNvSpPr/>
          <p:nvPr/>
        </p:nvSpPr>
        <p:spPr>
          <a:xfrm>
            <a:off x="8802692" y="2665287"/>
            <a:ext cx="227804" cy="204333"/>
          </a:xfrm>
          <a:prstGeom prst="rightArrow">
            <a:avLst/>
          </a:prstGeom>
          <a:solidFill>
            <a:schemeClr val="bg2">
              <a:lumMod val="90000"/>
            </a:schemeClr>
          </a:solidFill>
          <a:ln w="952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48" name="Fletxa dreta 47">
            <a:hlinkClick r:id="rId6" action="ppaction://hlinksldjump"/>
          </p:cNvPr>
          <p:cNvSpPr/>
          <p:nvPr/>
        </p:nvSpPr>
        <p:spPr>
          <a:xfrm>
            <a:off x="8802692" y="3110752"/>
            <a:ext cx="227804" cy="204333"/>
          </a:xfrm>
          <a:prstGeom prst="rightArrow">
            <a:avLst/>
          </a:prstGeom>
          <a:solidFill>
            <a:schemeClr val="bg2">
              <a:lumMod val="90000"/>
            </a:schemeClr>
          </a:solidFill>
          <a:ln w="952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49" name="Fletxa dreta 48">
            <a:hlinkClick r:id="rId7" action="ppaction://hlinksldjump"/>
          </p:cNvPr>
          <p:cNvSpPr/>
          <p:nvPr/>
        </p:nvSpPr>
        <p:spPr>
          <a:xfrm>
            <a:off x="8802692" y="3565699"/>
            <a:ext cx="227804" cy="204333"/>
          </a:xfrm>
          <a:prstGeom prst="rightArrow">
            <a:avLst/>
          </a:prstGeom>
          <a:solidFill>
            <a:schemeClr val="bg2">
              <a:lumMod val="90000"/>
            </a:schemeClr>
          </a:solidFill>
          <a:ln w="952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0" name="Fletxa dreta 49">
            <a:hlinkClick r:id="rId8" action="ppaction://hlinksldjump"/>
          </p:cNvPr>
          <p:cNvSpPr/>
          <p:nvPr/>
        </p:nvSpPr>
        <p:spPr>
          <a:xfrm>
            <a:off x="8803488" y="3999087"/>
            <a:ext cx="227804" cy="204333"/>
          </a:xfrm>
          <a:prstGeom prst="rightArrow">
            <a:avLst/>
          </a:prstGeom>
          <a:solidFill>
            <a:schemeClr val="bg2">
              <a:lumMod val="90000"/>
            </a:schemeClr>
          </a:solidFill>
          <a:ln w="952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1" name="Fletxa dreta 50">
            <a:hlinkClick r:id="rId9" action="ppaction://hlinksldjump"/>
          </p:cNvPr>
          <p:cNvSpPr/>
          <p:nvPr/>
        </p:nvSpPr>
        <p:spPr>
          <a:xfrm>
            <a:off x="8802692" y="4430159"/>
            <a:ext cx="227804" cy="204333"/>
          </a:xfrm>
          <a:prstGeom prst="rightArrow">
            <a:avLst/>
          </a:prstGeom>
          <a:solidFill>
            <a:schemeClr val="bg2">
              <a:lumMod val="90000"/>
            </a:schemeClr>
          </a:solidFill>
          <a:ln w="952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2" name="Fletxa dreta 51">
            <a:hlinkClick r:id="rId10" action="ppaction://hlinksldjump"/>
          </p:cNvPr>
          <p:cNvSpPr/>
          <p:nvPr/>
        </p:nvSpPr>
        <p:spPr>
          <a:xfrm>
            <a:off x="8802692" y="4875624"/>
            <a:ext cx="227804" cy="204333"/>
          </a:xfrm>
          <a:prstGeom prst="rightArrow">
            <a:avLst/>
          </a:prstGeom>
          <a:solidFill>
            <a:schemeClr val="bg2">
              <a:lumMod val="90000"/>
            </a:schemeClr>
          </a:solidFill>
          <a:ln w="952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6" name="Rectangle 10"/>
          <p:cNvSpPr txBox="1">
            <a:spLocks noChangeArrowheads="1"/>
          </p:cNvSpPr>
          <p:nvPr/>
        </p:nvSpPr>
        <p:spPr>
          <a:xfrm>
            <a:off x="8013700" y="-7457"/>
            <a:ext cx="4178300" cy="664228"/>
          </a:xfrm>
          <a:prstGeom prst="rect">
            <a:avLst/>
          </a:prstGeom>
          <a:solidFill>
            <a:srgbClr val="6600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spTree>
    <p:extLst>
      <p:ext uri="{BB962C8B-B14F-4D97-AF65-F5344CB8AC3E}">
        <p14:creationId xmlns:p14="http://schemas.microsoft.com/office/powerpoint/2010/main" val="35586186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arrodonit 39"/>
          <p:cNvSpPr/>
          <p:nvPr/>
        </p:nvSpPr>
        <p:spPr>
          <a:xfrm>
            <a:off x="990600" y="1271714"/>
            <a:ext cx="10477500" cy="4857234"/>
          </a:xfrm>
          <a:prstGeom prst="roundRect">
            <a:avLst/>
          </a:prstGeom>
          <a:solidFill>
            <a:schemeClr val="bg1"/>
          </a:solidFill>
          <a:ln cap="rnd">
            <a:solidFill>
              <a:srgbClr val="660033"/>
            </a:solid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numCol="2" spcCol="180000" rtlCol="0" anchor="t" anchorCtr="0"/>
          <a:lstStyle/>
          <a:p>
            <a:pPr algn="just"/>
            <a:r>
              <a:rPr lang="ca-ES" sz="1400" b="1" dirty="0" smtClean="0">
                <a:solidFill>
                  <a:srgbClr val="474343"/>
                </a:solidFill>
              </a:rPr>
              <a:t>Breu descripció</a:t>
            </a:r>
          </a:p>
          <a:p>
            <a:pPr algn="just"/>
            <a:r>
              <a:rPr lang="ca-ES" sz="1400" dirty="0" smtClean="0">
                <a:solidFill>
                  <a:srgbClr val="474343"/>
                </a:solidFill>
              </a:rPr>
              <a:t>L’Escola de pares i mares de Vic (EPMV) neix amb l’objectiu de sumar esforços. La majoria d’AMPA, ofereixen activitats formatives, però sovint no obtenen la participació desitjada. Per això i sota el paraigües del Projecte Educatiu de Ciutat es crea aquesta Escola de pares i mares de Vic, i arribar així a un nombre més gran de famílies.</a:t>
            </a:r>
          </a:p>
          <a:p>
            <a:pPr algn="just"/>
            <a:r>
              <a:rPr lang="ca-ES" sz="1400" dirty="0" smtClean="0">
                <a:solidFill>
                  <a:srgbClr val="474343"/>
                </a:solidFill>
              </a:rPr>
              <a:t>La graella d’activitats combina les activitats adreçades a pares i mares amb diverses activitats que es poden fer conjuntament amb els fills. Les activitats en família ens permeten aprendre junts i millorar els vincles i la comunicació entre pares i fills. És una programació àmplia on es tracten temes diversos i enfocats a diferents edats. Totes les activitats estan obertes a tota la ciutadania, ja siguin pares, o no, de l'escola que ho organitza.</a:t>
            </a:r>
          </a:p>
          <a:p>
            <a:pPr algn="just">
              <a:spcBef>
                <a:spcPts val="600"/>
              </a:spcBef>
            </a:pPr>
            <a:r>
              <a:rPr lang="ca-ES" sz="1400" b="1" dirty="0" smtClean="0">
                <a:solidFill>
                  <a:srgbClr val="474343"/>
                </a:solidFill>
              </a:rPr>
              <a:t>Objectius</a:t>
            </a:r>
            <a:endParaRPr lang="ca-ES" sz="1400" dirty="0" smtClean="0">
              <a:solidFill>
                <a:srgbClr val="474343"/>
              </a:solidFill>
            </a:endParaRPr>
          </a:p>
          <a:p>
            <a:pPr marL="285750" indent="-285750" algn="just">
              <a:buFont typeface="Arial" panose="020B0604020202020204" pitchFamily="34" charset="0"/>
              <a:buChar char="•"/>
            </a:pPr>
            <a:r>
              <a:rPr lang="ca-ES" sz="1400" dirty="0" smtClean="0">
                <a:solidFill>
                  <a:srgbClr val="474343"/>
                </a:solidFill>
              </a:rPr>
              <a:t>Oferir una formació diversa i de qualitat adreçada a pares, mares i agents socioeducatius</a:t>
            </a:r>
          </a:p>
          <a:p>
            <a:pPr marL="285750" indent="-285750" algn="just">
              <a:buFont typeface="Arial" panose="020B0604020202020204" pitchFamily="34" charset="0"/>
              <a:buChar char="•"/>
            </a:pPr>
            <a:r>
              <a:rPr lang="ca-ES" sz="1400" dirty="0" smtClean="0">
                <a:solidFill>
                  <a:srgbClr val="474343"/>
                </a:solidFill>
              </a:rPr>
              <a:t>Coordinar l’oferta formativa adreçada a famílies i professionals de l’educació </a:t>
            </a:r>
            <a:endParaRPr lang="ca-ES" sz="1400" b="1" dirty="0" smtClean="0">
              <a:solidFill>
                <a:srgbClr val="474343"/>
              </a:solidFill>
            </a:endParaRPr>
          </a:p>
          <a:p>
            <a:pPr algn="just">
              <a:spcBef>
                <a:spcPts val="600"/>
              </a:spcBef>
            </a:pPr>
            <a:r>
              <a:rPr lang="ca-ES" sz="1400" b="1" dirty="0" smtClean="0">
                <a:solidFill>
                  <a:srgbClr val="474343"/>
                </a:solidFill>
              </a:rPr>
              <a:t>Destinataris</a:t>
            </a:r>
          </a:p>
          <a:p>
            <a:pPr algn="just"/>
            <a:r>
              <a:rPr lang="ca-ES" sz="1400" dirty="0" smtClean="0">
                <a:solidFill>
                  <a:srgbClr val="474343"/>
                </a:solidFill>
              </a:rPr>
              <a:t>Pares, mares i agents socioeducatius d’infants i joves</a:t>
            </a:r>
          </a:p>
          <a:p>
            <a:pPr algn="just">
              <a:spcBef>
                <a:spcPts val="600"/>
              </a:spcBef>
            </a:pPr>
            <a:r>
              <a:rPr lang="ca-ES" sz="1400" b="1" dirty="0" smtClean="0">
                <a:solidFill>
                  <a:srgbClr val="474343"/>
                </a:solidFill>
              </a:rPr>
              <a:t>Nombre d’alumnes participants al projecte</a:t>
            </a:r>
          </a:p>
          <a:p>
            <a:pPr algn="just"/>
            <a:r>
              <a:rPr lang="ca-ES" sz="1400" dirty="0" smtClean="0">
                <a:solidFill>
                  <a:srgbClr val="474343"/>
                </a:solidFill>
              </a:rPr>
              <a:t>622 persones</a:t>
            </a:r>
          </a:p>
          <a:p>
            <a:pPr algn="just">
              <a:spcBef>
                <a:spcPts val="600"/>
              </a:spcBef>
            </a:pPr>
            <a:r>
              <a:rPr lang="ca-ES" sz="1400" b="1" dirty="0" smtClean="0">
                <a:solidFill>
                  <a:srgbClr val="474343"/>
                </a:solidFill>
              </a:rPr>
              <a:t>Entitats participants</a:t>
            </a:r>
          </a:p>
          <a:p>
            <a:pPr algn="just"/>
            <a:r>
              <a:rPr lang="ca-ES" sz="1400" dirty="0" smtClean="0">
                <a:solidFill>
                  <a:srgbClr val="474343"/>
                </a:solidFill>
              </a:rPr>
              <a:t>Totes les AMPAs de les Escoles Bressol Municipals, escoles de d’infantil, primària i secundària de la ciutat, Vic Dones SIAD Osona, Associació TALCOMSOM, Agrupació de Sords de Vic i Comarca i Departament d’Ensenyament.</a:t>
            </a:r>
          </a:p>
          <a:p>
            <a:pPr lvl="0" algn="just">
              <a:spcBef>
                <a:spcPts val="600"/>
              </a:spcBef>
            </a:pPr>
            <a:r>
              <a:rPr lang="ca-ES" sz="1400" b="1" dirty="0" smtClean="0">
                <a:solidFill>
                  <a:srgbClr val="474343"/>
                </a:solidFill>
              </a:rPr>
              <a:t>Valoració i continuïtat</a:t>
            </a:r>
          </a:p>
          <a:p>
            <a:pPr algn="just"/>
            <a:r>
              <a:rPr lang="ca-ES" sz="1400" dirty="0" smtClean="0">
                <a:solidFill>
                  <a:srgbClr val="474343"/>
                </a:solidFill>
              </a:rPr>
              <a:t>Enguany l’EPMV ha arribat a la 8a </a:t>
            </a:r>
            <a:r>
              <a:rPr lang="ca-ES" sz="1400" dirty="0" err="1" smtClean="0">
                <a:solidFill>
                  <a:srgbClr val="474343"/>
                </a:solidFill>
              </a:rPr>
              <a:t>edicicó</a:t>
            </a:r>
            <a:r>
              <a:rPr lang="ca-ES" sz="1400" dirty="0" smtClean="0">
                <a:solidFill>
                  <a:srgbClr val="474343"/>
                </a:solidFill>
              </a:rPr>
              <a:t>. Com a novetat, aquest any s'ha introduït un apartat "especial orientació acadèmica i professional", en el que pares i mares han pogut assistir a sessions específiques per a l'acompanyament en la presa de decisions dels seus fills/es adolescents davant l'oferta acadèmica existent.</a:t>
            </a:r>
          </a:p>
        </p:txBody>
      </p:sp>
      <p:sp>
        <p:nvSpPr>
          <p:cNvPr id="4" name="Rectangle 10"/>
          <p:cNvSpPr>
            <a:spLocks noGrp="1" noChangeArrowheads="1"/>
          </p:cNvSpPr>
          <p:nvPr>
            <p:ph type="ctrTitle"/>
          </p:nvPr>
        </p:nvSpPr>
        <p:spPr>
          <a:xfrm>
            <a:off x="0" y="0"/>
            <a:ext cx="12192000" cy="660400"/>
          </a:xfrm>
          <a:solidFill>
            <a:srgbClr val="660033"/>
          </a:solidFill>
        </p:spPr>
        <p:txBody>
          <a:bodyPr>
            <a:normAutofit fontScale="90000"/>
          </a:bodyPr>
          <a:lstStyle/>
          <a:p>
            <a:pPr eaLnBrk="1" fontAlgn="auto" hangingPunct="1">
              <a:spcAft>
                <a:spcPts val="0"/>
              </a:spcAft>
              <a:defRPr/>
            </a:pPr>
            <a:r>
              <a:rPr lang="ca-ES" sz="4800" dirty="0" smtClean="0">
                <a:solidFill>
                  <a:schemeClr val="accent1"/>
                </a:solidFill>
                <a:latin typeface="Calibri" pitchFamily="34" charset="0"/>
              </a:rPr>
              <a:t/>
            </a:r>
            <a:br>
              <a:rPr lang="ca-ES" sz="4800" dirty="0" smtClean="0">
                <a:solidFill>
                  <a:schemeClr val="accent1"/>
                </a:solidFill>
                <a:latin typeface="Calibri" pitchFamily="34" charset="0"/>
              </a:rPr>
            </a:br>
            <a:r>
              <a:rPr lang="ca-ES" sz="4800" dirty="0">
                <a:solidFill>
                  <a:schemeClr val="accent1"/>
                </a:solidFill>
                <a:latin typeface="Calibri" pitchFamily="34" charset="0"/>
              </a:rPr>
              <a:t/>
            </a:r>
            <a:br>
              <a:rPr lang="ca-ES" sz="4800" dirty="0">
                <a:solidFill>
                  <a:schemeClr val="accent1"/>
                </a:solidFill>
                <a:latin typeface="Calibri" pitchFamily="34" charset="0"/>
              </a:rPr>
            </a:br>
            <a:endParaRPr lang="es-ES" sz="4800" dirty="0">
              <a:solidFill>
                <a:schemeClr val="accent1"/>
              </a:solidFill>
              <a:latin typeface="Calibri" pitchFamily="34" charset="0"/>
            </a:endParaRPr>
          </a:p>
        </p:txBody>
      </p:sp>
      <p:pic>
        <p:nvPicPr>
          <p:cNvPr id="9" name="Imat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6185723"/>
            <a:ext cx="1943100" cy="511683"/>
          </a:xfrm>
          <a:prstGeom prst="rect">
            <a:avLst/>
          </a:prstGeom>
        </p:spPr>
      </p:pic>
      <p:sp>
        <p:nvSpPr>
          <p:cNvPr id="15" name="Rectangle arrodonit 14"/>
          <p:cNvSpPr/>
          <p:nvPr/>
        </p:nvSpPr>
        <p:spPr>
          <a:xfrm>
            <a:off x="620708" y="1054099"/>
            <a:ext cx="6148392" cy="360843"/>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3.1 Escola de pares i mares – Tens el Factor Q?</a:t>
            </a:r>
            <a:endParaRPr lang="ca-ES" sz="2000" b="1" dirty="0">
              <a:solidFill>
                <a:srgbClr val="660033"/>
              </a:solidFill>
            </a:endParaRPr>
          </a:p>
        </p:txBody>
      </p:sp>
      <p:sp>
        <p:nvSpPr>
          <p:cNvPr id="13" name="QuadreDeText 12"/>
          <p:cNvSpPr txBox="1"/>
          <p:nvPr/>
        </p:nvSpPr>
        <p:spPr>
          <a:xfrm>
            <a:off x="11290300" y="6550979"/>
            <a:ext cx="901700" cy="261610"/>
          </a:xfrm>
          <a:prstGeom prst="rect">
            <a:avLst/>
          </a:prstGeom>
          <a:noFill/>
        </p:spPr>
        <p:txBody>
          <a:bodyPr wrap="square" rtlCol="0">
            <a:spAutoFit/>
          </a:bodyPr>
          <a:lstStyle/>
          <a:p>
            <a:pPr algn="r"/>
            <a:r>
              <a:rPr lang="ca-ES" sz="1100" dirty="0" smtClean="0">
                <a:solidFill>
                  <a:srgbClr val="474343"/>
                </a:solidFill>
              </a:rPr>
              <a:t>Pg. 32/41</a:t>
            </a:r>
            <a:endParaRPr lang="ca-ES" sz="1100" dirty="0">
              <a:solidFill>
                <a:srgbClr val="474343"/>
              </a:solidFill>
            </a:endParaRPr>
          </a:p>
        </p:txBody>
      </p:sp>
      <p:pic>
        <p:nvPicPr>
          <p:cNvPr id="14" name="Imat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7600" y="6154348"/>
            <a:ext cx="1384300" cy="625231"/>
          </a:xfrm>
          <a:prstGeom prst="rect">
            <a:avLst/>
          </a:prstGeom>
        </p:spPr>
      </p:pic>
      <p:sp>
        <p:nvSpPr>
          <p:cNvPr id="11" name="Rectangle arrodonit 10"/>
          <p:cNvSpPr/>
          <p:nvPr/>
        </p:nvSpPr>
        <p:spPr>
          <a:xfrm>
            <a:off x="190500" y="128979"/>
            <a:ext cx="76835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3. </a:t>
            </a:r>
            <a:r>
              <a:rPr lang="ca-ES" sz="2000" b="1" dirty="0">
                <a:solidFill>
                  <a:srgbClr val="660033"/>
                </a:solidFill>
              </a:rPr>
              <a:t>Projectes relacionats amb l’educació i formació al llarg de la </a:t>
            </a:r>
            <a:r>
              <a:rPr lang="ca-ES" sz="2000" b="1" dirty="0" smtClean="0">
                <a:solidFill>
                  <a:srgbClr val="660033"/>
                </a:solidFill>
              </a:rPr>
              <a:t>vida</a:t>
            </a:r>
            <a:endParaRPr lang="ca-ES" sz="2000" b="1" dirty="0">
              <a:solidFill>
                <a:srgbClr val="660033"/>
              </a:solidFill>
            </a:endParaRPr>
          </a:p>
        </p:txBody>
      </p:sp>
      <p:sp>
        <p:nvSpPr>
          <p:cNvPr id="12" name="Fletxa corbada cap amunt 11">
            <a:hlinkClick r:id="rId4" action="ppaction://hlinksldjump"/>
          </p:cNvPr>
          <p:cNvSpPr/>
          <p:nvPr/>
        </p:nvSpPr>
        <p:spPr>
          <a:xfrm rot="15868668">
            <a:off x="7481847" y="176268"/>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16" name="Rectangle 10"/>
          <p:cNvSpPr txBox="1">
            <a:spLocks noChangeArrowheads="1"/>
          </p:cNvSpPr>
          <p:nvPr/>
        </p:nvSpPr>
        <p:spPr>
          <a:xfrm>
            <a:off x="8013700" y="-7457"/>
            <a:ext cx="4178300" cy="664228"/>
          </a:xfrm>
          <a:prstGeom prst="rect">
            <a:avLst/>
          </a:prstGeom>
          <a:solidFill>
            <a:srgbClr val="6600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sp>
        <p:nvSpPr>
          <p:cNvPr id="17" name="Rectangle arrodonit 16">
            <a:hlinkClick r:id="rId5"/>
          </p:cNvPr>
          <p:cNvSpPr/>
          <p:nvPr/>
        </p:nvSpPr>
        <p:spPr>
          <a:xfrm>
            <a:off x="9448800" y="1047506"/>
            <a:ext cx="2058992" cy="323362"/>
          </a:xfrm>
          <a:prstGeom prst="roundRect">
            <a:avLst/>
          </a:prstGeom>
          <a:solidFill>
            <a:schemeClr val="accent3">
              <a:lumMod val="60000"/>
              <a:lumOff val="4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smtClean="0">
                <a:solidFill>
                  <a:schemeClr val="accent1">
                    <a:lumMod val="75000"/>
                  </a:schemeClr>
                </a:solidFill>
              </a:rPr>
              <a:t>Més informació a la web</a:t>
            </a:r>
            <a:endParaRPr lang="ca-ES" sz="1400" dirty="0">
              <a:solidFill>
                <a:schemeClr val="accent1">
                  <a:lumMod val="75000"/>
                </a:schemeClr>
              </a:solidFill>
            </a:endParaRPr>
          </a:p>
        </p:txBody>
      </p:sp>
      <p:pic>
        <p:nvPicPr>
          <p:cNvPr id="18" name="Imatge 17"/>
          <p:cNvPicPr>
            <a:picLocks noChangeAspect="1"/>
          </p:cNvPicPr>
          <p:nvPr/>
        </p:nvPicPr>
        <p:blipFill rotWithShape="1">
          <a:blip r:embed="rId6" cstate="print">
            <a:extLst>
              <a:ext uri="{28A0092B-C50C-407E-A947-70E740481C1C}">
                <a14:useLocalDpi xmlns:a14="http://schemas.microsoft.com/office/drawing/2010/main" val="0"/>
              </a:ext>
            </a:extLst>
          </a:blip>
          <a:srcRect t="6748" b="25759"/>
          <a:stretch/>
        </p:blipFill>
        <p:spPr>
          <a:xfrm>
            <a:off x="7349535" y="802216"/>
            <a:ext cx="1364587" cy="604242"/>
          </a:xfrm>
          <a:prstGeom prst="rect">
            <a:avLst/>
          </a:prstGeom>
        </p:spPr>
      </p:pic>
    </p:spTree>
    <p:extLst>
      <p:ext uri="{BB962C8B-B14F-4D97-AF65-F5344CB8AC3E}">
        <p14:creationId xmlns:p14="http://schemas.microsoft.com/office/powerpoint/2010/main" val="12208779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arrodonit 39"/>
          <p:cNvSpPr/>
          <p:nvPr/>
        </p:nvSpPr>
        <p:spPr>
          <a:xfrm>
            <a:off x="990600" y="1271714"/>
            <a:ext cx="10477500" cy="4857234"/>
          </a:xfrm>
          <a:prstGeom prst="roundRect">
            <a:avLst/>
          </a:prstGeom>
          <a:solidFill>
            <a:schemeClr val="bg1"/>
          </a:solidFill>
          <a:ln cap="rnd">
            <a:solidFill>
              <a:srgbClr val="660033"/>
            </a:solidFill>
            <a:round/>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108000" numCol="2" spcCol="180000" rtlCol="0" anchor="t" anchorCtr="0"/>
          <a:lstStyle/>
          <a:p>
            <a:pPr algn="just"/>
            <a:r>
              <a:rPr lang="ca-ES" sz="1400" b="1" dirty="0" smtClean="0">
                <a:solidFill>
                  <a:srgbClr val="474343"/>
                </a:solidFill>
              </a:rPr>
              <a:t>Breu descripció</a:t>
            </a:r>
          </a:p>
          <a:p>
            <a:pPr algn="just"/>
            <a:r>
              <a:rPr lang="ca-ES" sz="1400" dirty="0">
                <a:solidFill>
                  <a:srgbClr val="474343"/>
                </a:solidFill>
              </a:rPr>
              <a:t>Arrel de la diagnosi que es va fer a la ciutat de Vic l’any 2012 en quant a la situació i dinàmiques de transició escola-treball que es generen a la ciutat, es va iniciar el grup de treball DLI (Dispositiu Local d’Inserció) amb la finalitat d’afavorir la coordinació i efectivitat en l’atenció a joves</a:t>
            </a:r>
            <a:r>
              <a:rPr lang="ca-ES" sz="1400" dirty="0" smtClean="0">
                <a:solidFill>
                  <a:srgbClr val="474343"/>
                </a:solidFill>
              </a:rPr>
              <a:t>.</a:t>
            </a:r>
            <a:endParaRPr lang="ca-ES" sz="1400" dirty="0">
              <a:solidFill>
                <a:srgbClr val="474343"/>
              </a:solidFill>
            </a:endParaRPr>
          </a:p>
          <a:p>
            <a:pPr algn="just"/>
            <a:r>
              <a:rPr lang="ca-ES" sz="1400" dirty="0">
                <a:solidFill>
                  <a:srgbClr val="474343"/>
                </a:solidFill>
              </a:rPr>
              <a:t>Al llarg d’aquest temps la xarxa de professionals i serveis que formen el grup DLI, </a:t>
            </a:r>
            <a:r>
              <a:rPr lang="ca-ES" sz="1400" dirty="0" smtClean="0">
                <a:solidFill>
                  <a:srgbClr val="474343"/>
                </a:solidFill>
              </a:rPr>
              <a:t>ha </a:t>
            </a:r>
            <a:r>
              <a:rPr lang="ca-ES" sz="1400" dirty="0">
                <a:solidFill>
                  <a:srgbClr val="474343"/>
                </a:solidFill>
              </a:rPr>
              <a:t>estat treballant per millorar aquesta transició escola – treball enfocant la seva tasca per una banda en l’orientació acadèmica i, per l’altra, en la relació que s’estableix amb les empreses que col·laboren acollint estudiants de pràctiques</a:t>
            </a:r>
            <a:r>
              <a:rPr lang="ca-ES" sz="1400" dirty="0" smtClean="0">
                <a:solidFill>
                  <a:srgbClr val="474343"/>
                </a:solidFill>
              </a:rPr>
              <a:t>.</a:t>
            </a:r>
            <a:endParaRPr lang="ca-ES" sz="1400" dirty="0">
              <a:solidFill>
                <a:srgbClr val="474343"/>
              </a:solidFill>
            </a:endParaRPr>
          </a:p>
          <a:p>
            <a:pPr algn="just">
              <a:spcBef>
                <a:spcPts val="600"/>
              </a:spcBef>
            </a:pPr>
            <a:r>
              <a:rPr lang="ca-ES" sz="1400" b="1" dirty="0" smtClean="0">
                <a:solidFill>
                  <a:srgbClr val="474343"/>
                </a:solidFill>
              </a:rPr>
              <a:t>Objectius</a:t>
            </a:r>
            <a:endParaRPr lang="ca-ES" sz="1400" dirty="0" smtClean="0">
              <a:solidFill>
                <a:srgbClr val="474343"/>
              </a:solidFill>
            </a:endParaRPr>
          </a:p>
          <a:p>
            <a:pPr marL="285750" indent="-285750" algn="just">
              <a:buFont typeface="Arial" panose="020B0604020202020204" pitchFamily="34" charset="0"/>
              <a:buChar char="•"/>
            </a:pPr>
            <a:r>
              <a:rPr lang="ca-ES" sz="1400" dirty="0">
                <a:solidFill>
                  <a:srgbClr val="474343"/>
                </a:solidFill>
              </a:rPr>
              <a:t>Millorar la coordinació i el treball en xarxa entre els agents educatius del territori que treballen amb joves durant el procés de transició entre l’etapa acadèmica i la seva incorporació al món laboral.</a:t>
            </a:r>
          </a:p>
          <a:p>
            <a:pPr marL="285750" indent="-285750" algn="just">
              <a:buFont typeface="Arial" panose="020B0604020202020204" pitchFamily="34" charset="0"/>
              <a:buChar char="•"/>
            </a:pPr>
            <a:r>
              <a:rPr lang="ca-ES" sz="1400" dirty="0">
                <a:solidFill>
                  <a:srgbClr val="474343"/>
                </a:solidFill>
              </a:rPr>
              <a:t>Millorar els mecanismes de relació que s’estableix amb les empreses que col·laboren acollint estudiants de pràctiques</a:t>
            </a:r>
            <a:r>
              <a:rPr lang="ca-ES" sz="1400" dirty="0" smtClean="0">
                <a:solidFill>
                  <a:srgbClr val="474343"/>
                </a:solidFill>
              </a:rPr>
              <a:t>.</a:t>
            </a:r>
            <a:endParaRPr lang="ca-ES" sz="1400" b="1" dirty="0" smtClean="0">
              <a:solidFill>
                <a:srgbClr val="474343"/>
              </a:solidFill>
            </a:endParaRPr>
          </a:p>
          <a:p>
            <a:pPr algn="just">
              <a:spcBef>
                <a:spcPts val="600"/>
              </a:spcBef>
            </a:pPr>
            <a:r>
              <a:rPr lang="ca-ES" sz="1400" b="1" dirty="0" smtClean="0">
                <a:solidFill>
                  <a:srgbClr val="474343"/>
                </a:solidFill>
              </a:rPr>
              <a:t>Entitats implicades</a:t>
            </a:r>
          </a:p>
          <a:p>
            <a:pPr algn="just"/>
            <a:r>
              <a:rPr lang="ca-ES" sz="1400" dirty="0">
                <a:solidFill>
                  <a:srgbClr val="474343"/>
                </a:solidFill>
              </a:rPr>
              <a:t>Associació Tapís, </a:t>
            </a:r>
            <a:r>
              <a:rPr lang="ca-ES" sz="1400" dirty="0" err="1">
                <a:solidFill>
                  <a:srgbClr val="474343"/>
                </a:solidFill>
              </a:rPr>
              <a:t>PFIs</a:t>
            </a:r>
            <a:r>
              <a:rPr lang="ca-ES" sz="1400" dirty="0">
                <a:solidFill>
                  <a:srgbClr val="474343"/>
                </a:solidFill>
              </a:rPr>
              <a:t> (antics </a:t>
            </a:r>
            <a:r>
              <a:rPr lang="ca-ES" sz="1400" dirty="0" err="1">
                <a:solidFill>
                  <a:srgbClr val="474343"/>
                </a:solidFill>
              </a:rPr>
              <a:t>PQPIs</a:t>
            </a:r>
            <a:r>
              <a:rPr lang="ca-ES" sz="1400" dirty="0">
                <a:solidFill>
                  <a:srgbClr val="474343"/>
                </a:solidFill>
              </a:rPr>
              <a:t>), Centre de Formació d’Adults Montseny, el Servei Local d'Ocupació, </a:t>
            </a:r>
            <a:r>
              <a:rPr lang="ca-ES" sz="1400" dirty="0" smtClean="0">
                <a:solidFill>
                  <a:srgbClr val="474343"/>
                </a:solidFill>
              </a:rPr>
              <a:t>AICO, </a:t>
            </a:r>
            <a:r>
              <a:rPr lang="ca-ES" sz="1400" dirty="0">
                <a:solidFill>
                  <a:srgbClr val="474343"/>
                </a:solidFill>
              </a:rPr>
              <a:t>Regidoria d’Educació i de Joventut de l’Ajuntament de </a:t>
            </a:r>
            <a:r>
              <a:rPr lang="ca-ES" sz="1400" dirty="0" smtClean="0">
                <a:solidFill>
                  <a:srgbClr val="474343"/>
                </a:solidFill>
              </a:rPr>
              <a:t>Vic i Departament d’Ensenyament.</a:t>
            </a:r>
          </a:p>
          <a:p>
            <a:pPr lvl="0" algn="just">
              <a:spcBef>
                <a:spcPts val="600"/>
              </a:spcBef>
            </a:pPr>
            <a:r>
              <a:rPr lang="ca-ES" sz="1400" b="1" dirty="0" smtClean="0">
                <a:solidFill>
                  <a:srgbClr val="474343"/>
                </a:solidFill>
              </a:rPr>
              <a:t>Valoració i continuïtat</a:t>
            </a:r>
          </a:p>
          <a:p>
            <a:pPr algn="just"/>
            <a:r>
              <a:rPr lang="ca-ES" sz="1400" dirty="0" smtClean="0">
                <a:solidFill>
                  <a:srgbClr val="474343"/>
                </a:solidFill>
              </a:rPr>
              <a:t>Durant aquest curs 2014/15, el grup de treball DLI ha centrat la seva acció en l’orientació acadèmica i professional, un dels eixos de treball plantejats arrel de la detecció de necessitats, que ha quedat coberta amb la </a:t>
            </a:r>
            <a:r>
              <a:rPr lang="ca-ES" sz="1400" i="1" dirty="0" smtClean="0">
                <a:solidFill>
                  <a:srgbClr val="474343"/>
                </a:solidFill>
              </a:rPr>
              <a:t>Càpsula d’orientació acadèmica i professional</a:t>
            </a:r>
            <a:r>
              <a:rPr lang="ca-ES" sz="1400" dirty="0" smtClean="0">
                <a:solidFill>
                  <a:srgbClr val="474343"/>
                </a:solidFill>
              </a:rPr>
              <a:t>, així com les accions d’orientació acadèmica i professional organitzades des de la Regidoria d’educació.</a:t>
            </a:r>
          </a:p>
          <a:p>
            <a:pPr algn="just"/>
            <a:r>
              <a:rPr lang="ca-ES" sz="1400" dirty="0" smtClean="0">
                <a:solidFill>
                  <a:srgbClr val="474343"/>
                </a:solidFill>
              </a:rPr>
              <a:t>A més, durant aquest curs s’ha editat un tríptic adreçat a les empreses en el qual es recull tota l’oferta de projectes i centres que ofereixen estudiants de pràctiques.</a:t>
            </a:r>
          </a:p>
          <a:p>
            <a:pPr algn="just"/>
            <a:r>
              <a:rPr lang="ca-ES" sz="1400" dirty="0" smtClean="0">
                <a:solidFill>
                  <a:srgbClr val="474343"/>
                </a:solidFill>
              </a:rPr>
              <a:t>De cara al curs 2015/16, es preveu revisar l’objectiu i funció d’aquesta comissió, per tal d’encarar les properes accions a dur a terme.</a:t>
            </a:r>
          </a:p>
        </p:txBody>
      </p:sp>
      <p:sp>
        <p:nvSpPr>
          <p:cNvPr id="4" name="Rectangle 10"/>
          <p:cNvSpPr>
            <a:spLocks noGrp="1" noChangeArrowheads="1"/>
          </p:cNvSpPr>
          <p:nvPr>
            <p:ph type="ctrTitle"/>
          </p:nvPr>
        </p:nvSpPr>
        <p:spPr>
          <a:xfrm>
            <a:off x="0" y="0"/>
            <a:ext cx="12192000" cy="660400"/>
          </a:xfrm>
          <a:solidFill>
            <a:srgbClr val="660033"/>
          </a:solidFill>
        </p:spPr>
        <p:txBody>
          <a:bodyPr>
            <a:normAutofit fontScale="90000"/>
          </a:bodyPr>
          <a:lstStyle/>
          <a:p>
            <a:pPr eaLnBrk="1" fontAlgn="auto" hangingPunct="1">
              <a:spcAft>
                <a:spcPts val="0"/>
              </a:spcAft>
              <a:defRPr/>
            </a:pPr>
            <a:r>
              <a:rPr lang="ca-ES" sz="4800" dirty="0" smtClean="0">
                <a:solidFill>
                  <a:schemeClr val="accent1"/>
                </a:solidFill>
                <a:latin typeface="Calibri" pitchFamily="34" charset="0"/>
              </a:rPr>
              <a:t/>
            </a:r>
            <a:br>
              <a:rPr lang="ca-ES" sz="4800" dirty="0" smtClean="0">
                <a:solidFill>
                  <a:schemeClr val="accent1"/>
                </a:solidFill>
                <a:latin typeface="Calibri" pitchFamily="34" charset="0"/>
              </a:rPr>
            </a:br>
            <a:r>
              <a:rPr lang="ca-ES" sz="4800" dirty="0">
                <a:solidFill>
                  <a:schemeClr val="accent1"/>
                </a:solidFill>
                <a:latin typeface="Calibri" pitchFamily="34" charset="0"/>
              </a:rPr>
              <a:t/>
            </a:r>
            <a:br>
              <a:rPr lang="ca-ES" sz="4800" dirty="0">
                <a:solidFill>
                  <a:schemeClr val="accent1"/>
                </a:solidFill>
                <a:latin typeface="Calibri" pitchFamily="34" charset="0"/>
              </a:rPr>
            </a:br>
            <a:endParaRPr lang="es-ES" sz="4800" dirty="0">
              <a:solidFill>
                <a:schemeClr val="accent1"/>
              </a:solidFill>
              <a:latin typeface="Calibri" pitchFamily="34" charset="0"/>
            </a:endParaRPr>
          </a:p>
        </p:txBody>
      </p:sp>
      <p:pic>
        <p:nvPicPr>
          <p:cNvPr id="9" name="Imat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6185723"/>
            <a:ext cx="1943100" cy="511683"/>
          </a:xfrm>
          <a:prstGeom prst="rect">
            <a:avLst/>
          </a:prstGeom>
        </p:spPr>
      </p:pic>
      <p:sp>
        <p:nvSpPr>
          <p:cNvPr id="15" name="Rectangle arrodonit 14"/>
          <p:cNvSpPr/>
          <p:nvPr/>
        </p:nvSpPr>
        <p:spPr>
          <a:xfrm>
            <a:off x="620708" y="1054099"/>
            <a:ext cx="6148392" cy="360843"/>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3.2 DLI: Dispositiu Local d’Inserció</a:t>
            </a:r>
            <a:endParaRPr lang="ca-ES" sz="2000" b="1" dirty="0">
              <a:solidFill>
                <a:srgbClr val="660033"/>
              </a:solidFill>
            </a:endParaRPr>
          </a:p>
        </p:txBody>
      </p:sp>
      <p:sp>
        <p:nvSpPr>
          <p:cNvPr id="13" name="QuadreDeText 12"/>
          <p:cNvSpPr txBox="1"/>
          <p:nvPr/>
        </p:nvSpPr>
        <p:spPr>
          <a:xfrm>
            <a:off x="11290300" y="6550979"/>
            <a:ext cx="901700" cy="261610"/>
          </a:xfrm>
          <a:prstGeom prst="rect">
            <a:avLst/>
          </a:prstGeom>
          <a:noFill/>
        </p:spPr>
        <p:txBody>
          <a:bodyPr wrap="square" rtlCol="0">
            <a:spAutoFit/>
          </a:bodyPr>
          <a:lstStyle/>
          <a:p>
            <a:pPr algn="r"/>
            <a:r>
              <a:rPr lang="ca-ES" sz="1100" dirty="0" smtClean="0">
                <a:solidFill>
                  <a:srgbClr val="474343"/>
                </a:solidFill>
              </a:rPr>
              <a:t>Pg. 33/41</a:t>
            </a:r>
            <a:endParaRPr lang="ca-ES" sz="1100" dirty="0">
              <a:solidFill>
                <a:srgbClr val="474343"/>
              </a:solidFill>
            </a:endParaRPr>
          </a:p>
        </p:txBody>
      </p:sp>
      <p:pic>
        <p:nvPicPr>
          <p:cNvPr id="14" name="Imat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7600" y="6154348"/>
            <a:ext cx="1384300" cy="625231"/>
          </a:xfrm>
          <a:prstGeom prst="rect">
            <a:avLst/>
          </a:prstGeom>
        </p:spPr>
      </p:pic>
      <p:sp>
        <p:nvSpPr>
          <p:cNvPr id="16" name="Rectangle 10"/>
          <p:cNvSpPr txBox="1">
            <a:spLocks noChangeArrowheads="1"/>
          </p:cNvSpPr>
          <p:nvPr/>
        </p:nvSpPr>
        <p:spPr>
          <a:xfrm>
            <a:off x="8013700" y="-7457"/>
            <a:ext cx="4178300" cy="664228"/>
          </a:xfrm>
          <a:prstGeom prst="rect">
            <a:avLst/>
          </a:prstGeom>
          <a:solidFill>
            <a:srgbClr val="6600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sp>
        <p:nvSpPr>
          <p:cNvPr id="12" name="Rectangle arrodonit 11">
            <a:hlinkClick r:id="rId4"/>
          </p:cNvPr>
          <p:cNvSpPr/>
          <p:nvPr/>
        </p:nvSpPr>
        <p:spPr>
          <a:xfrm>
            <a:off x="9448800" y="1047506"/>
            <a:ext cx="2058992" cy="323362"/>
          </a:xfrm>
          <a:prstGeom prst="roundRect">
            <a:avLst/>
          </a:prstGeom>
          <a:solidFill>
            <a:schemeClr val="accent3">
              <a:lumMod val="60000"/>
              <a:lumOff val="4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smtClean="0">
                <a:solidFill>
                  <a:schemeClr val="accent1">
                    <a:lumMod val="75000"/>
                  </a:schemeClr>
                </a:solidFill>
              </a:rPr>
              <a:t>Més informació a la web</a:t>
            </a:r>
            <a:endParaRPr lang="ca-ES" sz="1400" dirty="0">
              <a:solidFill>
                <a:schemeClr val="accent1">
                  <a:lumMod val="75000"/>
                </a:schemeClr>
              </a:solidFill>
            </a:endParaRPr>
          </a:p>
        </p:txBody>
      </p:sp>
      <p:sp>
        <p:nvSpPr>
          <p:cNvPr id="19" name="Rectangle arrodonit 18"/>
          <p:cNvSpPr/>
          <p:nvPr/>
        </p:nvSpPr>
        <p:spPr>
          <a:xfrm>
            <a:off x="190500" y="128979"/>
            <a:ext cx="76835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3. </a:t>
            </a:r>
            <a:r>
              <a:rPr lang="ca-ES" sz="2000" b="1" dirty="0">
                <a:solidFill>
                  <a:srgbClr val="660033"/>
                </a:solidFill>
              </a:rPr>
              <a:t>Projectes relacionats amb l’educació i formació al llarg de la </a:t>
            </a:r>
            <a:r>
              <a:rPr lang="ca-ES" sz="2000" b="1" dirty="0" smtClean="0">
                <a:solidFill>
                  <a:srgbClr val="660033"/>
                </a:solidFill>
              </a:rPr>
              <a:t>vida</a:t>
            </a:r>
            <a:endParaRPr lang="ca-ES" sz="2000" b="1" dirty="0">
              <a:solidFill>
                <a:srgbClr val="660033"/>
              </a:solidFill>
            </a:endParaRPr>
          </a:p>
        </p:txBody>
      </p:sp>
      <p:sp>
        <p:nvSpPr>
          <p:cNvPr id="20" name="Fletxa corbada cap amunt 19">
            <a:hlinkClick r:id="rId5" action="ppaction://hlinksldjump"/>
          </p:cNvPr>
          <p:cNvSpPr/>
          <p:nvPr/>
        </p:nvSpPr>
        <p:spPr>
          <a:xfrm rot="15868668">
            <a:off x="7481847" y="176268"/>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pic>
        <p:nvPicPr>
          <p:cNvPr id="21" name="Imatge 20"/>
          <p:cNvPicPr>
            <a:picLocks noChangeAspect="1"/>
          </p:cNvPicPr>
          <p:nvPr/>
        </p:nvPicPr>
        <p:blipFill rotWithShape="1">
          <a:blip r:embed="rId6" cstate="print">
            <a:extLst>
              <a:ext uri="{28A0092B-C50C-407E-A947-70E740481C1C}">
                <a14:useLocalDpi xmlns:a14="http://schemas.microsoft.com/office/drawing/2010/main" val="0"/>
              </a:ext>
            </a:extLst>
          </a:blip>
          <a:srcRect t="6748" b="25759"/>
          <a:stretch/>
        </p:blipFill>
        <p:spPr>
          <a:xfrm>
            <a:off x="7349535" y="802216"/>
            <a:ext cx="1364587" cy="604242"/>
          </a:xfrm>
          <a:prstGeom prst="rect">
            <a:avLst/>
          </a:prstGeom>
        </p:spPr>
      </p:pic>
    </p:spTree>
    <p:extLst>
      <p:ext uri="{BB962C8B-B14F-4D97-AF65-F5344CB8AC3E}">
        <p14:creationId xmlns:p14="http://schemas.microsoft.com/office/powerpoint/2010/main" val="6374049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arrodonit 39"/>
          <p:cNvSpPr/>
          <p:nvPr/>
        </p:nvSpPr>
        <p:spPr>
          <a:xfrm>
            <a:off x="990600" y="1271714"/>
            <a:ext cx="10477500" cy="4857234"/>
          </a:xfrm>
          <a:prstGeom prst="roundRect">
            <a:avLst/>
          </a:prstGeom>
          <a:solidFill>
            <a:schemeClr val="bg1"/>
          </a:solidFill>
          <a:ln cap="rnd">
            <a:solidFill>
              <a:srgbClr val="660033"/>
            </a:solidFill>
            <a:round/>
          </a:ln>
        </p:spPr>
        <p:style>
          <a:lnRef idx="2">
            <a:schemeClr val="accent1">
              <a:shade val="50000"/>
            </a:schemeClr>
          </a:lnRef>
          <a:fillRef idx="1">
            <a:schemeClr val="accent1"/>
          </a:fillRef>
          <a:effectRef idx="0">
            <a:schemeClr val="accent1"/>
          </a:effectRef>
          <a:fontRef idx="minor">
            <a:schemeClr val="lt1"/>
          </a:fontRef>
        </p:style>
        <p:txBody>
          <a:bodyPr tIns="36000" bIns="36000" numCol="2" spcCol="180000" rtlCol="0" anchor="t" anchorCtr="0"/>
          <a:lstStyle/>
          <a:p>
            <a:pPr algn="just"/>
            <a:r>
              <a:rPr lang="ca-ES" sz="1350" b="1" dirty="0" smtClean="0">
                <a:solidFill>
                  <a:srgbClr val="474343"/>
                </a:solidFill>
              </a:rPr>
              <a:t>Breu descripció</a:t>
            </a:r>
          </a:p>
          <a:p>
            <a:pPr algn="just"/>
            <a:r>
              <a:rPr lang="ca-ES" sz="1350" dirty="0">
                <a:solidFill>
                  <a:srgbClr val="474343"/>
                </a:solidFill>
              </a:rPr>
              <a:t>El projecte “9aVic”, es va iniciar el curs </a:t>
            </a:r>
            <a:r>
              <a:rPr lang="ca-ES" sz="1350" dirty="0" smtClean="0">
                <a:solidFill>
                  <a:srgbClr val="474343"/>
                </a:solidFill>
              </a:rPr>
              <a:t>2012/13 </a:t>
            </a:r>
            <a:r>
              <a:rPr lang="ca-ES" sz="1350" dirty="0">
                <a:solidFill>
                  <a:srgbClr val="474343"/>
                </a:solidFill>
              </a:rPr>
              <a:t>i el van elaborar diferents departaments de l’Ajuntament amb la </a:t>
            </a:r>
            <a:r>
              <a:rPr lang="ca-ES" sz="1350" dirty="0" smtClean="0">
                <a:solidFill>
                  <a:srgbClr val="474343"/>
                </a:solidFill>
              </a:rPr>
              <a:t>finalitat </a:t>
            </a:r>
            <a:r>
              <a:rPr lang="ca-ES" sz="1350" dirty="0">
                <a:solidFill>
                  <a:srgbClr val="474343"/>
                </a:solidFill>
              </a:rPr>
              <a:t>d’atendre als joves nouvinguts que no tenen possibilitat d’incorporar-se a les activitats normalitzades de la ciutat de manera automàtica. </a:t>
            </a:r>
          </a:p>
          <a:p>
            <a:pPr algn="just"/>
            <a:r>
              <a:rPr lang="ca-ES" sz="1350" dirty="0">
                <a:solidFill>
                  <a:srgbClr val="474343"/>
                </a:solidFill>
              </a:rPr>
              <a:t>El programa treballa </a:t>
            </a:r>
            <a:r>
              <a:rPr lang="ca-ES" sz="1350" dirty="0" smtClean="0">
                <a:solidFill>
                  <a:srgbClr val="474343"/>
                </a:solidFill>
              </a:rPr>
              <a:t>dos </a:t>
            </a:r>
            <a:r>
              <a:rPr lang="ca-ES" sz="1350" dirty="0">
                <a:solidFill>
                  <a:srgbClr val="474343"/>
                </a:solidFill>
              </a:rPr>
              <a:t>aspectes bàsics: l’aprenentatge de la llengua i la vinculació a l’entorn. Per fer aquest treball, tenim diferents accions de suport, formació i vinculació a l’entorn que faciliten l’acompanyament i guiatge d’aquests joves. A més, cal afegir, que l’arribada d’aquests joves és continuada, i per tant el sistema d’accés és flexible i continuat.</a:t>
            </a:r>
            <a:endParaRPr lang="ca-ES" sz="1350" b="1" dirty="0" smtClean="0">
              <a:solidFill>
                <a:srgbClr val="474343"/>
              </a:solidFill>
            </a:endParaRPr>
          </a:p>
          <a:p>
            <a:pPr algn="just">
              <a:spcBef>
                <a:spcPts val="600"/>
              </a:spcBef>
            </a:pPr>
            <a:r>
              <a:rPr lang="ca-ES" sz="1350" b="1" dirty="0" smtClean="0">
                <a:solidFill>
                  <a:srgbClr val="474343"/>
                </a:solidFill>
              </a:rPr>
              <a:t>Objectius</a:t>
            </a:r>
            <a:endParaRPr lang="ca-ES" sz="1350" dirty="0" smtClean="0">
              <a:solidFill>
                <a:srgbClr val="474343"/>
              </a:solidFill>
            </a:endParaRPr>
          </a:p>
          <a:p>
            <a:pPr marL="285750" indent="-285750" algn="just">
              <a:buFont typeface="Arial" panose="020B0604020202020204" pitchFamily="34" charset="0"/>
              <a:buChar char="•"/>
            </a:pPr>
            <a:r>
              <a:rPr lang="ca-ES" sz="1350" dirty="0">
                <a:solidFill>
                  <a:srgbClr val="474343"/>
                </a:solidFill>
              </a:rPr>
              <a:t>Acollir, acompanyar, orientar i donar suport als joves nouvinguts a la ciutat. </a:t>
            </a:r>
          </a:p>
          <a:p>
            <a:pPr marL="285750" indent="-285750" algn="just">
              <a:buFont typeface="Arial" panose="020B0604020202020204" pitchFamily="34" charset="0"/>
              <a:buChar char="•"/>
            </a:pPr>
            <a:r>
              <a:rPr lang="ca-ES" sz="1350" dirty="0">
                <a:solidFill>
                  <a:srgbClr val="474343"/>
                </a:solidFill>
              </a:rPr>
              <a:t>Donar la informació i les eines necessàries als joves per dotar-los d’autonomia personal i per desenvolupar-se en igualtat d’oportunitats dins la nostra societat. </a:t>
            </a:r>
          </a:p>
          <a:p>
            <a:pPr marL="285750" indent="-285750" algn="just">
              <a:buFont typeface="Arial" panose="020B0604020202020204" pitchFamily="34" charset="0"/>
              <a:buChar char="•"/>
            </a:pPr>
            <a:r>
              <a:rPr lang="ca-ES" sz="1350" dirty="0">
                <a:solidFill>
                  <a:srgbClr val="474343"/>
                </a:solidFill>
              </a:rPr>
              <a:t>Fomentar l’ús i l’aprenentatge de la llengua catalana entre els joves, com a element de cohesió i d’integració social. </a:t>
            </a:r>
          </a:p>
          <a:p>
            <a:pPr marL="285750" indent="-285750" algn="just">
              <a:buFont typeface="Arial" panose="020B0604020202020204" pitchFamily="34" charset="0"/>
              <a:buChar char="•"/>
            </a:pPr>
            <a:r>
              <a:rPr lang="ca-ES" sz="1350" dirty="0">
                <a:solidFill>
                  <a:srgbClr val="474343"/>
                </a:solidFill>
              </a:rPr>
              <a:t>Afavorir un coneixement integral de l’entorn geogràfic i sociocultural que pugui facilitar el procés d’acomodació a la ciutat. </a:t>
            </a:r>
          </a:p>
          <a:p>
            <a:pPr marL="285750" indent="-285750" algn="just">
              <a:buFont typeface="Arial" panose="020B0604020202020204" pitchFamily="34" charset="0"/>
              <a:buChar char="•"/>
            </a:pPr>
            <a:r>
              <a:rPr lang="ca-ES" sz="1350" dirty="0">
                <a:solidFill>
                  <a:srgbClr val="474343"/>
                </a:solidFill>
              </a:rPr>
              <a:t>Connectar els joves amb diferents serveis i recursos de la ciutat adequats a les seves edats. </a:t>
            </a:r>
            <a:r>
              <a:rPr lang="ca-ES" sz="1350" dirty="0" smtClean="0">
                <a:solidFill>
                  <a:srgbClr val="474343"/>
                </a:solidFill>
              </a:rPr>
              <a:t> </a:t>
            </a:r>
          </a:p>
          <a:p>
            <a:pPr algn="just">
              <a:spcBef>
                <a:spcPts val="600"/>
              </a:spcBef>
            </a:pPr>
            <a:r>
              <a:rPr lang="ca-ES" sz="1350" b="1" dirty="0" smtClean="0">
                <a:solidFill>
                  <a:srgbClr val="474343"/>
                </a:solidFill>
              </a:rPr>
              <a:t>Destinataris</a:t>
            </a:r>
          </a:p>
          <a:p>
            <a:pPr algn="just"/>
            <a:r>
              <a:rPr lang="ca-ES" sz="1350" dirty="0">
                <a:solidFill>
                  <a:srgbClr val="474343"/>
                </a:solidFill>
              </a:rPr>
              <a:t>El projecte va destinat a joves entre 16 i 24 anys </a:t>
            </a:r>
            <a:r>
              <a:rPr lang="ca-ES" sz="1350" dirty="0" smtClean="0">
                <a:solidFill>
                  <a:srgbClr val="474343"/>
                </a:solidFill>
              </a:rPr>
              <a:t>que són </a:t>
            </a:r>
            <a:r>
              <a:rPr lang="ca-ES" sz="1350" dirty="0">
                <a:solidFill>
                  <a:srgbClr val="474343"/>
                </a:solidFill>
              </a:rPr>
              <a:t>nouvinguts a la </a:t>
            </a:r>
            <a:r>
              <a:rPr lang="ca-ES" sz="1350" dirty="0" smtClean="0">
                <a:solidFill>
                  <a:srgbClr val="474343"/>
                </a:solidFill>
              </a:rPr>
              <a:t>ciutat, no </a:t>
            </a:r>
            <a:r>
              <a:rPr lang="ca-ES" sz="1350" dirty="0">
                <a:solidFill>
                  <a:srgbClr val="474343"/>
                </a:solidFill>
              </a:rPr>
              <a:t>tenen possibilitat d’escolaritzar-se, ni d’entrar a formar part de cap formació post-obligatòria o formació laboral de forma </a:t>
            </a:r>
            <a:r>
              <a:rPr lang="ca-ES" sz="1350" dirty="0" smtClean="0">
                <a:solidFill>
                  <a:srgbClr val="474343"/>
                </a:solidFill>
              </a:rPr>
              <a:t>immediata, i no </a:t>
            </a:r>
            <a:r>
              <a:rPr lang="ca-ES" sz="1350" dirty="0">
                <a:solidFill>
                  <a:srgbClr val="474343"/>
                </a:solidFill>
              </a:rPr>
              <a:t>entenen ni parlen la llengua </a:t>
            </a:r>
            <a:r>
              <a:rPr lang="ca-ES" sz="1350" dirty="0" smtClean="0">
                <a:solidFill>
                  <a:srgbClr val="474343"/>
                </a:solidFill>
              </a:rPr>
              <a:t>catalana.</a:t>
            </a:r>
          </a:p>
          <a:p>
            <a:pPr algn="just">
              <a:spcBef>
                <a:spcPts val="600"/>
              </a:spcBef>
            </a:pPr>
            <a:r>
              <a:rPr lang="ca-ES" sz="1350" b="1" dirty="0" smtClean="0">
                <a:solidFill>
                  <a:srgbClr val="474343"/>
                </a:solidFill>
              </a:rPr>
              <a:t>Entitats implicades</a:t>
            </a:r>
          </a:p>
          <a:p>
            <a:pPr algn="just"/>
            <a:r>
              <a:rPr lang="ca-ES" sz="1350" dirty="0" err="1" smtClean="0">
                <a:solidFill>
                  <a:srgbClr val="474343"/>
                </a:solidFill>
              </a:rPr>
              <a:t>Vicjove</a:t>
            </a:r>
            <a:r>
              <a:rPr lang="ca-ES" sz="1350" dirty="0" smtClean="0">
                <a:solidFill>
                  <a:srgbClr val="474343"/>
                </a:solidFill>
              </a:rPr>
              <a:t>, Oficina </a:t>
            </a:r>
            <a:r>
              <a:rPr lang="ca-ES" sz="1350" dirty="0">
                <a:solidFill>
                  <a:srgbClr val="474343"/>
                </a:solidFill>
              </a:rPr>
              <a:t>Municipal </a:t>
            </a:r>
            <a:r>
              <a:rPr lang="ca-ES" sz="1350" dirty="0" smtClean="0">
                <a:solidFill>
                  <a:srgbClr val="474343"/>
                </a:solidFill>
              </a:rPr>
              <a:t>d’Acollida, Oficina </a:t>
            </a:r>
            <a:r>
              <a:rPr lang="ca-ES" sz="1350" dirty="0">
                <a:solidFill>
                  <a:srgbClr val="474343"/>
                </a:solidFill>
              </a:rPr>
              <a:t>Municipal </a:t>
            </a:r>
            <a:r>
              <a:rPr lang="ca-ES" sz="1350" dirty="0" smtClean="0">
                <a:solidFill>
                  <a:srgbClr val="474343"/>
                </a:solidFill>
              </a:rPr>
              <a:t>d’Escolarització, Regidoria </a:t>
            </a:r>
            <a:r>
              <a:rPr lang="ca-ES" sz="1350" dirty="0">
                <a:solidFill>
                  <a:srgbClr val="474343"/>
                </a:solidFill>
              </a:rPr>
              <a:t>de Benestar Social i Família de </a:t>
            </a:r>
            <a:r>
              <a:rPr lang="ca-ES" sz="1350" dirty="0" smtClean="0">
                <a:solidFill>
                  <a:srgbClr val="474343"/>
                </a:solidFill>
              </a:rPr>
              <a:t>l’Ajuntament, Aula de Formació Continuada i Departament d’Ensenyament.</a:t>
            </a:r>
          </a:p>
          <a:p>
            <a:pPr lvl="0" algn="just">
              <a:spcBef>
                <a:spcPts val="600"/>
              </a:spcBef>
            </a:pPr>
            <a:r>
              <a:rPr lang="ca-ES" sz="1350" b="1" dirty="0" smtClean="0">
                <a:solidFill>
                  <a:srgbClr val="474343"/>
                </a:solidFill>
              </a:rPr>
              <a:t>Valoració i continuïtat</a:t>
            </a:r>
          </a:p>
          <a:p>
            <a:pPr lvl="0" algn="just"/>
            <a:r>
              <a:rPr lang="ca-ES" sz="1350" dirty="0">
                <a:solidFill>
                  <a:srgbClr val="474343"/>
                </a:solidFill>
              </a:rPr>
              <a:t>A finals de l’any 2014 </a:t>
            </a:r>
            <a:r>
              <a:rPr lang="ca-ES" sz="1350" dirty="0" smtClean="0">
                <a:solidFill>
                  <a:srgbClr val="474343"/>
                </a:solidFill>
              </a:rPr>
              <a:t>s’han donat </a:t>
            </a:r>
            <a:r>
              <a:rPr lang="ca-ES" sz="1350" dirty="0">
                <a:solidFill>
                  <a:srgbClr val="474343"/>
                </a:solidFill>
              </a:rPr>
              <a:t>d’alta </a:t>
            </a:r>
            <a:r>
              <a:rPr lang="ca-ES" sz="1350" dirty="0" smtClean="0">
                <a:solidFill>
                  <a:srgbClr val="474343"/>
                </a:solidFill>
              </a:rPr>
              <a:t>al </a:t>
            </a:r>
            <a:r>
              <a:rPr lang="ca-ES" sz="1350" dirty="0">
                <a:solidFill>
                  <a:srgbClr val="474343"/>
                </a:solidFill>
              </a:rPr>
              <a:t>programa un total de 28 joves</a:t>
            </a:r>
            <a:r>
              <a:rPr lang="ca-ES" sz="1350" dirty="0" smtClean="0">
                <a:solidFill>
                  <a:srgbClr val="474343"/>
                </a:solidFill>
              </a:rPr>
              <a:t>.</a:t>
            </a:r>
          </a:p>
          <a:p>
            <a:pPr algn="just"/>
            <a:r>
              <a:rPr lang="ca-ES" sz="1350" dirty="0">
                <a:solidFill>
                  <a:srgbClr val="474343"/>
                </a:solidFill>
              </a:rPr>
              <a:t>Durant </a:t>
            </a:r>
            <a:r>
              <a:rPr lang="ca-ES" sz="1350" dirty="0" smtClean="0">
                <a:solidFill>
                  <a:srgbClr val="474343"/>
                </a:solidFill>
              </a:rPr>
              <a:t>aquest últim curs </a:t>
            </a:r>
            <a:r>
              <a:rPr lang="ca-ES" sz="1350" dirty="0">
                <a:solidFill>
                  <a:srgbClr val="474343"/>
                </a:solidFill>
              </a:rPr>
              <a:t>amb aquest joves s’ha realitzat: </a:t>
            </a:r>
            <a:r>
              <a:rPr lang="ca-ES" sz="1350" dirty="0" smtClean="0">
                <a:solidFill>
                  <a:srgbClr val="474343"/>
                </a:solidFill>
              </a:rPr>
              <a:t> classes </a:t>
            </a:r>
            <a:r>
              <a:rPr lang="ca-ES" sz="1350" dirty="0">
                <a:solidFill>
                  <a:srgbClr val="474343"/>
                </a:solidFill>
              </a:rPr>
              <a:t>de català a través de l’aula de formació </a:t>
            </a:r>
            <a:r>
              <a:rPr lang="ca-ES" sz="1350" dirty="0" smtClean="0">
                <a:solidFill>
                  <a:srgbClr val="474343"/>
                </a:solidFill>
              </a:rPr>
              <a:t>continuada,  diversos tallers </a:t>
            </a:r>
            <a:r>
              <a:rPr lang="ca-ES" sz="1350" dirty="0">
                <a:solidFill>
                  <a:srgbClr val="474343"/>
                </a:solidFill>
              </a:rPr>
              <a:t>de coneixement </a:t>
            </a:r>
            <a:r>
              <a:rPr lang="ca-ES" sz="1350" dirty="0" smtClean="0">
                <a:solidFill>
                  <a:srgbClr val="474343"/>
                </a:solidFill>
              </a:rPr>
              <a:t>entorn, així com les corresponents reunions </a:t>
            </a:r>
            <a:r>
              <a:rPr lang="ca-ES" sz="1350" dirty="0">
                <a:solidFill>
                  <a:srgbClr val="474343"/>
                </a:solidFill>
              </a:rPr>
              <a:t>de treball i seguiment a través de la comissió </a:t>
            </a:r>
            <a:r>
              <a:rPr lang="ca-ES" sz="1350" dirty="0" smtClean="0">
                <a:solidFill>
                  <a:srgbClr val="474343"/>
                </a:solidFill>
              </a:rPr>
              <a:t>9aVic.</a:t>
            </a:r>
            <a:endParaRPr lang="ca-ES" sz="1350" dirty="0">
              <a:solidFill>
                <a:srgbClr val="474343"/>
              </a:solidFill>
            </a:endParaRPr>
          </a:p>
        </p:txBody>
      </p:sp>
      <p:sp>
        <p:nvSpPr>
          <p:cNvPr id="4" name="Rectangle 10"/>
          <p:cNvSpPr>
            <a:spLocks noGrp="1" noChangeArrowheads="1"/>
          </p:cNvSpPr>
          <p:nvPr>
            <p:ph type="ctrTitle"/>
          </p:nvPr>
        </p:nvSpPr>
        <p:spPr>
          <a:xfrm>
            <a:off x="0" y="0"/>
            <a:ext cx="12192000" cy="660400"/>
          </a:xfrm>
          <a:solidFill>
            <a:srgbClr val="660033"/>
          </a:solidFill>
        </p:spPr>
        <p:txBody>
          <a:bodyPr>
            <a:normAutofit fontScale="90000"/>
          </a:bodyPr>
          <a:lstStyle/>
          <a:p>
            <a:pPr eaLnBrk="1" fontAlgn="auto" hangingPunct="1">
              <a:spcAft>
                <a:spcPts val="0"/>
              </a:spcAft>
              <a:defRPr/>
            </a:pPr>
            <a:r>
              <a:rPr lang="ca-ES" sz="4800" dirty="0" smtClean="0">
                <a:solidFill>
                  <a:schemeClr val="accent1"/>
                </a:solidFill>
                <a:latin typeface="Calibri" pitchFamily="34" charset="0"/>
              </a:rPr>
              <a:t/>
            </a:r>
            <a:br>
              <a:rPr lang="ca-ES" sz="4800" dirty="0" smtClean="0">
                <a:solidFill>
                  <a:schemeClr val="accent1"/>
                </a:solidFill>
                <a:latin typeface="Calibri" pitchFamily="34" charset="0"/>
              </a:rPr>
            </a:br>
            <a:r>
              <a:rPr lang="ca-ES" sz="4800" dirty="0">
                <a:solidFill>
                  <a:schemeClr val="accent1"/>
                </a:solidFill>
                <a:latin typeface="Calibri" pitchFamily="34" charset="0"/>
              </a:rPr>
              <a:t/>
            </a:r>
            <a:br>
              <a:rPr lang="ca-ES" sz="4800" dirty="0">
                <a:solidFill>
                  <a:schemeClr val="accent1"/>
                </a:solidFill>
                <a:latin typeface="Calibri" pitchFamily="34" charset="0"/>
              </a:rPr>
            </a:br>
            <a:endParaRPr lang="es-ES" sz="4800" dirty="0">
              <a:solidFill>
                <a:schemeClr val="accent1"/>
              </a:solidFill>
              <a:latin typeface="Calibri" pitchFamily="34" charset="0"/>
            </a:endParaRPr>
          </a:p>
        </p:txBody>
      </p:sp>
      <p:pic>
        <p:nvPicPr>
          <p:cNvPr id="9" name="Imat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6185723"/>
            <a:ext cx="1943100" cy="511683"/>
          </a:xfrm>
          <a:prstGeom prst="rect">
            <a:avLst/>
          </a:prstGeom>
        </p:spPr>
      </p:pic>
      <p:sp>
        <p:nvSpPr>
          <p:cNvPr id="15" name="Rectangle arrodonit 14"/>
          <p:cNvSpPr/>
          <p:nvPr/>
        </p:nvSpPr>
        <p:spPr>
          <a:xfrm>
            <a:off x="620708" y="1054099"/>
            <a:ext cx="6148392" cy="360843"/>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3.3 Projecte “9 a Vic”</a:t>
            </a:r>
            <a:endParaRPr lang="ca-ES" sz="2000" b="1" dirty="0">
              <a:solidFill>
                <a:srgbClr val="660033"/>
              </a:solidFill>
            </a:endParaRPr>
          </a:p>
        </p:txBody>
      </p:sp>
      <p:sp>
        <p:nvSpPr>
          <p:cNvPr id="13" name="QuadreDeText 12"/>
          <p:cNvSpPr txBox="1"/>
          <p:nvPr/>
        </p:nvSpPr>
        <p:spPr>
          <a:xfrm>
            <a:off x="11290300" y="6550979"/>
            <a:ext cx="901700" cy="261610"/>
          </a:xfrm>
          <a:prstGeom prst="rect">
            <a:avLst/>
          </a:prstGeom>
          <a:noFill/>
        </p:spPr>
        <p:txBody>
          <a:bodyPr wrap="square" rtlCol="0">
            <a:spAutoFit/>
          </a:bodyPr>
          <a:lstStyle/>
          <a:p>
            <a:pPr algn="r"/>
            <a:r>
              <a:rPr lang="ca-ES" sz="1100" dirty="0" smtClean="0">
                <a:solidFill>
                  <a:srgbClr val="474343"/>
                </a:solidFill>
              </a:rPr>
              <a:t>Pg. 34/41</a:t>
            </a:r>
            <a:endParaRPr lang="ca-ES" sz="1100" dirty="0">
              <a:solidFill>
                <a:srgbClr val="474343"/>
              </a:solidFill>
            </a:endParaRPr>
          </a:p>
        </p:txBody>
      </p:sp>
      <p:pic>
        <p:nvPicPr>
          <p:cNvPr id="14" name="Imat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7600" y="6154348"/>
            <a:ext cx="1384300" cy="625231"/>
          </a:xfrm>
          <a:prstGeom prst="rect">
            <a:avLst/>
          </a:prstGeom>
        </p:spPr>
      </p:pic>
      <p:sp>
        <p:nvSpPr>
          <p:cNvPr id="16" name="Rectangle 10"/>
          <p:cNvSpPr txBox="1">
            <a:spLocks noChangeArrowheads="1"/>
          </p:cNvSpPr>
          <p:nvPr/>
        </p:nvSpPr>
        <p:spPr>
          <a:xfrm>
            <a:off x="8013700" y="-7457"/>
            <a:ext cx="4178300" cy="664228"/>
          </a:xfrm>
          <a:prstGeom prst="rect">
            <a:avLst/>
          </a:prstGeom>
          <a:solidFill>
            <a:srgbClr val="6600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sp>
        <p:nvSpPr>
          <p:cNvPr id="19" name="Rectangle arrodonit 18">
            <a:hlinkClick r:id="rId4"/>
          </p:cNvPr>
          <p:cNvSpPr/>
          <p:nvPr/>
        </p:nvSpPr>
        <p:spPr>
          <a:xfrm>
            <a:off x="9448800" y="1047506"/>
            <a:ext cx="2058992" cy="323362"/>
          </a:xfrm>
          <a:prstGeom prst="roundRect">
            <a:avLst/>
          </a:prstGeom>
          <a:solidFill>
            <a:schemeClr val="accent3">
              <a:lumMod val="60000"/>
              <a:lumOff val="4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smtClean="0">
                <a:solidFill>
                  <a:schemeClr val="accent1">
                    <a:lumMod val="75000"/>
                  </a:schemeClr>
                </a:solidFill>
              </a:rPr>
              <a:t>Més informació a la web</a:t>
            </a:r>
            <a:endParaRPr lang="ca-ES" sz="1400" dirty="0">
              <a:solidFill>
                <a:schemeClr val="accent1">
                  <a:lumMod val="75000"/>
                </a:schemeClr>
              </a:solidFill>
            </a:endParaRPr>
          </a:p>
        </p:txBody>
      </p:sp>
      <p:sp>
        <p:nvSpPr>
          <p:cNvPr id="20" name="Rectangle arrodonit 19"/>
          <p:cNvSpPr/>
          <p:nvPr/>
        </p:nvSpPr>
        <p:spPr>
          <a:xfrm>
            <a:off x="190500" y="128979"/>
            <a:ext cx="76835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3. </a:t>
            </a:r>
            <a:r>
              <a:rPr lang="ca-ES" sz="2000" b="1" dirty="0">
                <a:solidFill>
                  <a:srgbClr val="660033"/>
                </a:solidFill>
              </a:rPr>
              <a:t>Projectes relacionats amb l’educació i formació al llarg de la </a:t>
            </a:r>
            <a:r>
              <a:rPr lang="ca-ES" sz="2000" b="1" dirty="0" smtClean="0">
                <a:solidFill>
                  <a:srgbClr val="660033"/>
                </a:solidFill>
              </a:rPr>
              <a:t>vida</a:t>
            </a:r>
            <a:endParaRPr lang="ca-ES" sz="2000" b="1" dirty="0">
              <a:solidFill>
                <a:srgbClr val="660033"/>
              </a:solidFill>
            </a:endParaRPr>
          </a:p>
        </p:txBody>
      </p:sp>
      <p:sp>
        <p:nvSpPr>
          <p:cNvPr id="21" name="Fletxa corbada cap amunt 20">
            <a:hlinkClick r:id="rId5" action="ppaction://hlinksldjump"/>
          </p:cNvPr>
          <p:cNvSpPr/>
          <p:nvPr/>
        </p:nvSpPr>
        <p:spPr>
          <a:xfrm rot="15868668">
            <a:off x="7481847" y="176268"/>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pic>
        <p:nvPicPr>
          <p:cNvPr id="22" name="Imatge 21"/>
          <p:cNvPicPr>
            <a:picLocks noChangeAspect="1"/>
          </p:cNvPicPr>
          <p:nvPr/>
        </p:nvPicPr>
        <p:blipFill rotWithShape="1">
          <a:blip r:embed="rId6" cstate="print">
            <a:extLst>
              <a:ext uri="{28A0092B-C50C-407E-A947-70E740481C1C}">
                <a14:useLocalDpi xmlns:a14="http://schemas.microsoft.com/office/drawing/2010/main" val="0"/>
              </a:ext>
            </a:extLst>
          </a:blip>
          <a:srcRect t="6748" b="25759"/>
          <a:stretch/>
        </p:blipFill>
        <p:spPr>
          <a:xfrm>
            <a:off x="7349535" y="802216"/>
            <a:ext cx="1364587" cy="604242"/>
          </a:xfrm>
          <a:prstGeom prst="rect">
            <a:avLst/>
          </a:prstGeom>
        </p:spPr>
      </p:pic>
    </p:spTree>
    <p:extLst>
      <p:ext uri="{BB962C8B-B14F-4D97-AF65-F5344CB8AC3E}">
        <p14:creationId xmlns:p14="http://schemas.microsoft.com/office/powerpoint/2010/main" val="24391708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arrodonit 39"/>
          <p:cNvSpPr/>
          <p:nvPr/>
        </p:nvSpPr>
        <p:spPr>
          <a:xfrm>
            <a:off x="990600" y="1271714"/>
            <a:ext cx="10477500" cy="4857234"/>
          </a:xfrm>
          <a:prstGeom prst="roundRect">
            <a:avLst/>
          </a:prstGeom>
          <a:solidFill>
            <a:schemeClr val="bg1"/>
          </a:solidFill>
          <a:ln cap="rnd">
            <a:solidFill>
              <a:srgbClr val="660033"/>
            </a:solidFill>
            <a:round/>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108000" numCol="2" spcCol="180000" rtlCol="0" anchor="t" anchorCtr="0"/>
          <a:lstStyle/>
          <a:p>
            <a:pPr algn="just"/>
            <a:r>
              <a:rPr lang="ca-ES" sz="1400" b="1" dirty="0" smtClean="0">
                <a:solidFill>
                  <a:srgbClr val="474343"/>
                </a:solidFill>
              </a:rPr>
              <a:t>Breu descripció</a:t>
            </a:r>
          </a:p>
          <a:p>
            <a:pPr algn="just"/>
            <a:r>
              <a:rPr lang="ca-ES" sz="1400" dirty="0" smtClean="0">
                <a:solidFill>
                  <a:srgbClr val="474343"/>
                </a:solidFill>
              </a:rPr>
              <a:t>Aquesta és una iniciativa que va néixer l’octubre de 2012 amb d’oferir una única porta d’entrada per a totes les persones adultes nouvingudes que volen fer un curs de català, quan s’ha acabat el períodes d’inscripció ordinari.</a:t>
            </a:r>
          </a:p>
          <a:p>
            <a:pPr algn="just"/>
            <a:r>
              <a:rPr lang="ca-ES" sz="1400" dirty="0" smtClean="0">
                <a:solidFill>
                  <a:srgbClr val="474343"/>
                </a:solidFill>
              </a:rPr>
              <a:t>D’aquesta manera, A través d’una Comissió formada pels diferents agents i serveis que ofereixen aquesta formació, es coordina l’oferta i demanda, controlant i reduint així les possibles llistes d’espera. Aquest nou sistema consisteix en una única porta d’entrada per a la inscripció a qualsevol curs de català ofert a la ciutat, adreçat a persones adultes nouvingudes, durant el període extraordinari de matriculació.</a:t>
            </a:r>
          </a:p>
          <a:p>
            <a:pPr algn="just">
              <a:spcBef>
                <a:spcPts val="600"/>
              </a:spcBef>
            </a:pPr>
            <a:r>
              <a:rPr lang="ca-ES" sz="1400" b="1" dirty="0" smtClean="0">
                <a:solidFill>
                  <a:srgbClr val="474343"/>
                </a:solidFill>
              </a:rPr>
              <a:t>Objectius</a:t>
            </a:r>
            <a:endParaRPr lang="ca-ES" sz="1400" dirty="0" smtClean="0">
              <a:solidFill>
                <a:srgbClr val="474343"/>
              </a:solidFill>
            </a:endParaRPr>
          </a:p>
          <a:p>
            <a:pPr marL="285750" indent="-285750" algn="just">
              <a:buFont typeface="Arial" panose="020B0604020202020204" pitchFamily="34" charset="0"/>
              <a:buChar char="•"/>
            </a:pPr>
            <a:r>
              <a:rPr lang="ca-ES" sz="1400" dirty="0" smtClean="0">
                <a:solidFill>
                  <a:srgbClr val="474343"/>
                </a:solidFill>
              </a:rPr>
              <a:t>Donar resposta a les demandes de formació en llengua catalana que es produeixen a la ciutat</a:t>
            </a:r>
          </a:p>
          <a:p>
            <a:pPr marL="285750" indent="-285750" algn="just">
              <a:buFont typeface="Arial" panose="020B0604020202020204" pitchFamily="34" charset="0"/>
              <a:buChar char="•"/>
            </a:pPr>
            <a:r>
              <a:rPr lang="ca-ES" sz="1400" dirty="0" smtClean="0">
                <a:solidFill>
                  <a:srgbClr val="474343"/>
                </a:solidFill>
              </a:rPr>
              <a:t>Reduir les possibles llistes d’espera</a:t>
            </a:r>
          </a:p>
          <a:p>
            <a:pPr marL="285750" indent="-285750" algn="just">
              <a:buFont typeface="Arial" panose="020B0604020202020204" pitchFamily="34" charset="0"/>
              <a:buChar char="•"/>
            </a:pPr>
            <a:r>
              <a:rPr lang="ca-ES" sz="1400" dirty="0" smtClean="0">
                <a:solidFill>
                  <a:srgbClr val="474343"/>
                </a:solidFill>
              </a:rPr>
              <a:t>Coordinar l’oferta de formació de català que s’ofereix a la ciutat</a:t>
            </a:r>
          </a:p>
          <a:p>
            <a:pPr marL="285750" indent="-285750" algn="just">
              <a:buFont typeface="Arial" panose="020B0604020202020204" pitchFamily="34" charset="0"/>
              <a:buChar char="•"/>
            </a:pPr>
            <a:r>
              <a:rPr lang="ca-ES" sz="1400" dirty="0" smtClean="0">
                <a:solidFill>
                  <a:srgbClr val="474343"/>
                </a:solidFill>
              </a:rPr>
              <a:t>Oferir formació específica a les persones voluntàries que duen a terme cursos de formació de català</a:t>
            </a:r>
            <a:endParaRPr lang="ca-ES" sz="1400" b="1" dirty="0" smtClean="0">
              <a:solidFill>
                <a:srgbClr val="474343"/>
              </a:solidFill>
            </a:endParaRPr>
          </a:p>
          <a:p>
            <a:pPr algn="just">
              <a:spcBef>
                <a:spcPts val="600"/>
              </a:spcBef>
            </a:pPr>
            <a:r>
              <a:rPr lang="ca-ES" sz="1400" b="1" dirty="0" smtClean="0">
                <a:solidFill>
                  <a:srgbClr val="474343"/>
                </a:solidFill>
              </a:rPr>
              <a:t>Destinataris</a:t>
            </a:r>
          </a:p>
          <a:p>
            <a:pPr algn="just"/>
            <a:r>
              <a:rPr lang="ca-ES" sz="1400" dirty="0" smtClean="0">
                <a:solidFill>
                  <a:srgbClr val="474343"/>
                </a:solidFill>
              </a:rPr>
              <a:t>Persones nouvingudes que necessiten aprendre la llengua catalana</a:t>
            </a:r>
          </a:p>
          <a:p>
            <a:pPr algn="just">
              <a:spcBef>
                <a:spcPts val="600"/>
              </a:spcBef>
            </a:pPr>
            <a:r>
              <a:rPr lang="ca-ES" sz="1400" b="1" dirty="0" smtClean="0">
                <a:solidFill>
                  <a:srgbClr val="474343"/>
                </a:solidFill>
              </a:rPr>
              <a:t>Nombre de famílies participants al projecte</a:t>
            </a:r>
          </a:p>
          <a:p>
            <a:pPr algn="just"/>
            <a:r>
              <a:rPr lang="ca-ES" sz="1400" dirty="0" smtClean="0">
                <a:solidFill>
                  <a:srgbClr val="474343"/>
                </a:solidFill>
              </a:rPr>
              <a:t>233 sol·licituds ateses</a:t>
            </a:r>
          </a:p>
          <a:p>
            <a:pPr algn="just">
              <a:spcBef>
                <a:spcPts val="600"/>
              </a:spcBef>
            </a:pPr>
            <a:r>
              <a:rPr lang="ca-ES" sz="1400" b="1" dirty="0" smtClean="0">
                <a:solidFill>
                  <a:srgbClr val="474343"/>
                </a:solidFill>
              </a:rPr>
              <a:t>Entitats implicades</a:t>
            </a:r>
          </a:p>
          <a:p>
            <a:pPr algn="just"/>
            <a:r>
              <a:rPr lang="ca-ES" sz="1400" dirty="0" smtClean="0">
                <a:solidFill>
                  <a:srgbClr val="474343"/>
                </a:solidFill>
              </a:rPr>
              <a:t>Oficina Municipal d’Acollida, Oficina Municipal d’Escolarització, Centre de Normalització Lingüística, Centre de Formació d’Adults Montseny, Aula de Formació Continuada, Càritas Arxiprestal de Vic, Casal Claret, Creu Roja, Unitat de </a:t>
            </a:r>
            <a:r>
              <a:rPr lang="ca-ES" sz="1400" dirty="0" err="1" smtClean="0">
                <a:solidFill>
                  <a:srgbClr val="474343"/>
                </a:solidFill>
              </a:rPr>
              <a:t>Codesenvolupament</a:t>
            </a:r>
            <a:r>
              <a:rPr lang="ca-ES" sz="1400" dirty="0" smtClean="0">
                <a:solidFill>
                  <a:srgbClr val="474343"/>
                </a:solidFill>
              </a:rPr>
              <a:t> de l’Ajuntament, </a:t>
            </a:r>
            <a:r>
              <a:rPr lang="ca-ES" sz="1400" dirty="0" err="1" smtClean="0">
                <a:solidFill>
                  <a:srgbClr val="474343"/>
                </a:solidFill>
              </a:rPr>
              <a:t>Vicdones</a:t>
            </a:r>
            <a:r>
              <a:rPr lang="ca-ES" sz="1400" dirty="0" smtClean="0">
                <a:solidFill>
                  <a:srgbClr val="474343"/>
                </a:solidFill>
              </a:rPr>
              <a:t> i Departament d’Ensenyament.</a:t>
            </a:r>
          </a:p>
          <a:p>
            <a:pPr lvl="0" algn="just">
              <a:spcBef>
                <a:spcPts val="600"/>
              </a:spcBef>
            </a:pPr>
            <a:r>
              <a:rPr lang="ca-ES" sz="1400" b="1" dirty="0" smtClean="0">
                <a:solidFill>
                  <a:srgbClr val="474343"/>
                </a:solidFill>
              </a:rPr>
              <a:t>Valoració i continuïtat</a:t>
            </a:r>
          </a:p>
          <a:p>
            <a:pPr algn="just"/>
            <a:r>
              <a:rPr lang="ca-ES" sz="1400" dirty="0" smtClean="0">
                <a:solidFill>
                  <a:srgbClr val="474343"/>
                </a:solidFill>
              </a:rPr>
              <a:t>La valoració del projecte és molt positiva, ja que s’agilitzen els tràmits i llistes d’espera a l’hora d’accedir a la formació en llengua catalana, així com s’ha millorat la coordinació i complementarietat en l’oferta de cursos per part de les entitats que ofereixen aquesta formació.</a:t>
            </a:r>
          </a:p>
        </p:txBody>
      </p:sp>
      <p:sp>
        <p:nvSpPr>
          <p:cNvPr id="4" name="Rectangle 10"/>
          <p:cNvSpPr>
            <a:spLocks noGrp="1" noChangeArrowheads="1"/>
          </p:cNvSpPr>
          <p:nvPr>
            <p:ph type="ctrTitle"/>
          </p:nvPr>
        </p:nvSpPr>
        <p:spPr>
          <a:xfrm>
            <a:off x="0" y="0"/>
            <a:ext cx="12192000" cy="660400"/>
          </a:xfrm>
          <a:solidFill>
            <a:srgbClr val="660033"/>
          </a:solidFill>
        </p:spPr>
        <p:txBody>
          <a:bodyPr>
            <a:normAutofit fontScale="90000"/>
          </a:bodyPr>
          <a:lstStyle/>
          <a:p>
            <a:pPr eaLnBrk="1" fontAlgn="auto" hangingPunct="1">
              <a:spcAft>
                <a:spcPts val="0"/>
              </a:spcAft>
              <a:defRPr/>
            </a:pPr>
            <a:r>
              <a:rPr lang="ca-ES" sz="4800" dirty="0" smtClean="0">
                <a:solidFill>
                  <a:schemeClr val="accent1"/>
                </a:solidFill>
                <a:latin typeface="Calibri" pitchFamily="34" charset="0"/>
              </a:rPr>
              <a:t/>
            </a:r>
            <a:br>
              <a:rPr lang="ca-ES" sz="4800" dirty="0" smtClean="0">
                <a:solidFill>
                  <a:schemeClr val="accent1"/>
                </a:solidFill>
                <a:latin typeface="Calibri" pitchFamily="34" charset="0"/>
              </a:rPr>
            </a:br>
            <a:r>
              <a:rPr lang="ca-ES" sz="4800" dirty="0">
                <a:solidFill>
                  <a:schemeClr val="accent1"/>
                </a:solidFill>
                <a:latin typeface="Calibri" pitchFamily="34" charset="0"/>
              </a:rPr>
              <a:t/>
            </a:r>
            <a:br>
              <a:rPr lang="ca-ES" sz="4800" dirty="0">
                <a:solidFill>
                  <a:schemeClr val="accent1"/>
                </a:solidFill>
                <a:latin typeface="Calibri" pitchFamily="34" charset="0"/>
              </a:rPr>
            </a:br>
            <a:endParaRPr lang="es-ES" sz="4800" dirty="0">
              <a:solidFill>
                <a:schemeClr val="accent1"/>
              </a:solidFill>
              <a:latin typeface="Calibri" pitchFamily="34" charset="0"/>
            </a:endParaRPr>
          </a:p>
        </p:txBody>
      </p:sp>
      <p:pic>
        <p:nvPicPr>
          <p:cNvPr id="9" name="Imat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6185723"/>
            <a:ext cx="1943100" cy="511683"/>
          </a:xfrm>
          <a:prstGeom prst="rect">
            <a:avLst/>
          </a:prstGeom>
        </p:spPr>
      </p:pic>
      <p:sp>
        <p:nvSpPr>
          <p:cNvPr id="15" name="Rectangle arrodonit 14"/>
          <p:cNvSpPr/>
          <p:nvPr/>
        </p:nvSpPr>
        <p:spPr>
          <a:xfrm>
            <a:off x="620708" y="1054099"/>
            <a:ext cx="6148392" cy="360843"/>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3.4 Matrícula viva de català</a:t>
            </a:r>
            <a:endParaRPr lang="ca-ES" sz="2000" b="1" dirty="0">
              <a:solidFill>
                <a:srgbClr val="660033"/>
              </a:solidFill>
            </a:endParaRPr>
          </a:p>
        </p:txBody>
      </p:sp>
      <p:sp>
        <p:nvSpPr>
          <p:cNvPr id="13" name="QuadreDeText 12"/>
          <p:cNvSpPr txBox="1"/>
          <p:nvPr/>
        </p:nvSpPr>
        <p:spPr>
          <a:xfrm>
            <a:off x="11290300" y="6550979"/>
            <a:ext cx="901700" cy="261610"/>
          </a:xfrm>
          <a:prstGeom prst="rect">
            <a:avLst/>
          </a:prstGeom>
          <a:noFill/>
        </p:spPr>
        <p:txBody>
          <a:bodyPr wrap="square" rtlCol="0">
            <a:spAutoFit/>
          </a:bodyPr>
          <a:lstStyle/>
          <a:p>
            <a:pPr algn="r"/>
            <a:r>
              <a:rPr lang="ca-ES" sz="1100" dirty="0" smtClean="0">
                <a:solidFill>
                  <a:srgbClr val="474343"/>
                </a:solidFill>
              </a:rPr>
              <a:t>Pg. 35/41</a:t>
            </a:r>
            <a:endParaRPr lang="ca-ES" sz="1100" dirty="0">
              <a:solidFill>
                <a:srgbClr val="474343"/>
              </a:solidFill>
            </a:endParaRPr>
          </a:p>
        </p:txBody>
      </p:sp>
      <p:pic>
        <p:nvPicPr>
          <p:cNvPr id="14" name="Imat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7600" y="6154348"/>
            <a:ext cx="1384300" cy="625231"/>
          </a:xfrm>
          <a:prstGeom prst="rect">
            <a:avLst/>
          </a:prstGeom>
        </p:spPr>
      </p:pic>
      <p:sp>
        <p:nvSpPr>
          <p:cNvPr id="16" name="Rectangle 10"/>
          <p:cNvSpPr txBox="1">
            <a:spLocks noChangeArrowheads="1"/>
          </p:cNvSpPr>
          <p:nvPr/>
        </p:nvSpPr>
        <p:spPr>
          <a:xfrm>
            <a:off x="8013700" y="-7457"/>
            <a:ext cx="4178300" cy="664228"/>
          </a:xfrm>
          <a:prstGeom prst="rect">
            <a:avLst/>
          </a:prstGeom>
          <a:solidFill>
            <a:srgbClr val="6600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sp>
        <p:nvSpPr>
          <p:cNvPr id="12" name="Rectangle arrodonit 11">
            <a:hlinkClick r:id="rId4"/>
          </p:cNvPr>
          <p:cNvSpPr/>
          <p:nvPr/>
        </p:nvSpPr>
        <p:spPr>
          <a:xfrm>
            <a:off x="9448800" y="1047506"/>
            <a:ext cx="2058992" cy="323362"/>
          </a:xfrm>
          <a:prstGeom prst="roundRect">
            <a:avLst/>
          </a:prstGeom>
          <a:solidFill>
            <a:schemeClr val="accent3">
              <a:lumMod val="60000"/>
              <a:lumOff val="4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smtClean="0">
                <a:solidFill>
                  <a:schemeClr val="accent1">
                    <a:lumMod val="75000"/>
                  </a:schemeClr>
                </a:solidFill>
              </a:rPr>
              <a:t>Més informació a la web</a:t>
            </a:r>
            <a:endParaRPr lang="ca-ES" sz="1400" dirty="0">
              <a:solidFill>
                <a:schemeClr val="accent1">
                  <a:lumMod val="75000"/>
                </a:schemeClr>
              </a:solidFill>
            </a:endParaRPr>
          </a:p>
        </p:txBody>
      </p:sp>
      <p:sp>
        <p:nvSpPr>
          <p:cNvPr id="19" name="Rectangle arrodonit 18"/>
          <p:cNvSpPr/>
          <p:nvPr/>
        </p:nvSpPr>
        <p:spPr>
          <a:xfrm>
            <a:off x="190500" y="128979"/>
            <a:ext cx="76835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3. </a:t>
            </a:r>
            <a:r>
              <a:rPr lang="ca-ES" sz="2000" b="1" dirty="0">
                <a:solidFill>
                  <a:srgbClr val="660033"/>
                </a:solidFill>
              </a:rPr>
              <a:t>Projectes relacionats amb l’educació i formació al llarg de la </a:t>
            </a:r>
            <a:r>
              <a:rPr lang="ca-ES" sz="2000" b="1" dirty="0" smtClean="0">
                <a:solidFill>
                  <a:srgbClr val="660033"/>
                </a:solidFill>
              </a:rPr>
              <a:t>vida</a:t>
            </a:r>
            <a:endParaRPr lang="ca-ES" sz="2000" b="1" dirty="0">
              <a:solidFill>
                <a:srgbClr val="660033"/>
              </a:solidFill>
            </a:endParaRPr>
          </a:p>
        </p:txBody>
      </p:sp>
      <p:sp>
        <p:nvSpPr>
          <p:cNvPr id="20" name="Fletxa corbada cap amunt 19">
            <a:hlinkClick r:id="rId5" action="ppaction://hlinksldjump"/>
          </p:cNvPr>
          <p:cNvSpPr/>
          <p:nvPr/>
        </p:nvSpPr>
        <p:spPr>
          <a:xfrm rot="15868668">
            <a:off x="7481847" y="176268"/>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pic>
        <p:nvPicPr>
          <p:cNvPr id="21" name="Imatge 20"/>
          <p:cNvPicPr>
            <a:picLocks noChangeAspect="1"/>
          </p:cNvPicPr>
          <p:nvPr/>
        </p:nvPicPr>
        <p:blipFill rotWithShape="1">
          <a:blip r:embed="rId6" cstate="print">
            <a:extLst>
              <a:ext uri="{28A0092B-C50C-407E-A947-70E740481C1C}">
                <a14:useLocalDpi xmlns:a14="http://schemas.microsoft.com/office/drawing/2010/main" val="0"/>
              </a:ext>
            </a:extLst>
          </a:blip>
          <a:srcRect t="6748" b="25759"/>
          <a:stretch/>
        </p:blipFill>
        <p:spPr>
          <a:xfrm>
            <a:off x="7349535" y="802216"/>
            <a:ext cx="1364587" cy="604242"/>
          </a:xfrm>
          <a:prstGeom prst="rect">
            <a:avLst/>
          </a:prstGeom>
        </p:spPr>
      </p:pic>
    </p:spTree>
    <p:extLst>
      <p:ext uri="{BB962C8B-B14F-4D97-AF65-F5344CB8AC3E}">
        <p14:creationId xmlns:p14="http://schemas.microsoft.com/office/powerpoint/2010/main" val="12598639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t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4600" y="6128948"/>
            <a:ext cx="1384300" cy="625231"/>
          </a:xfrm>
          <a:prstGeom prst="rect">
            <a:avLst/>
          </a:prstGeom>
        </p:spPr>
      </p:pic>
      <p:sp>
        <p:nvSpPr>
          <p:cNvPr id="40" name="Rectangle arrodonit 39"/>
          <p:cNvSpPr/>
          <p:nvPr/>
        </p:nvSpPr>
        <p:spPr>
          <a:xfrm>
            <a:off x="990600" y="1271714"/>
            <a:ext cx="10477500" cy="4857234"/>
          </a:xfrm>
          <a:prstGeom prst="roundRect">
            <a:avLst/>
          </a:prstGeom>
          <a:solidFill>
            <a:schemeClr val="bg1"/>
          </a:solidFill>
          <a:ln cap="rnd">
            <a:solidFill>
              <a:srgbClr val="660033"/>
            </a:solidFill>
            <a:round/>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36000" numCol="2" spcCol="180000" rtlCol="0" anchor="t" anchorCtr="0"/>
          <a:lstStyle/>
          <a:p>
            <a:pPr algn="just"/>
            <a:r>
              <a:rPr lang="ca-ES" sz="1400" b="1" dirty="0" smtClean="0">
                <a:solidFill>
                  <a:srgbClr val="474343"/>
                </a:solidFill>
              </a:rPr>
              <a:t>Breu descripció</a:t>
            </a:r>
          </a:p>
          <a:p>
            <a:pPr algn="just"/>
            <a:r>
              <a:rPr lang="ca-ES" sz="1400" dirty="0" smtClean="0">
                <a:solidFill>
                  <a:srgbClr val="474343"/>
                </a:solidFill>
              </a:rPr>
              <a:t>Com a conseqüència del el treball realitzat entre els diferents departaments i dels resultats obtinguts al llarg del 1r any de matrícula viva, i emmarcat en la Llei 10/2010, del 7 de maig, d’acollida de les persones immigrades i de les retornades a Catalunya, es valora la necessitat de redissenyar el servei de mediació social i cultural del PEEV i impulsar un nou servei de traducció vinculat a l’Acollida Municipal: el servei de suport lingüístic.</a:t>
            </a:r>
          </a:p>
          <a:p>
            <a:pPr algn="just"/>
            <a:r>
              <a:rPr lang="ca-ES" sz="1400" dirty="0" smtClean="0">
                <a:solidFill>
                  <a:srgbClr val="474343"/>
                </a:solidFill>
              </a:rPr>
              <a:t>Impulsat el gener del 2014 i gestionat per l’Oficina Municipal d’Acollida, el servei de suport lingüístic municipal pretén oferir un servei de traducció oral i, al mateix temps, actuar com a facilitador de les relacions entre les persones nouvingudes i els professionals dels serveis de la Xarxa d’Acollida Municipal que ho requereixin, així com d’altres serveis de la ciutat que ho necessitin. </a:t>
            </a:r>
          </a:p>
          <a:p>
            <a:pPr algn="just"/>
            <a:r>
              <a:rPr lang="ca-ES" sz="1400" dirty="0" smtClean="0">
                <a:solidFill>
                  <a:srgbClr val="474343"/>
                </a:solidFill>
              </a:rPr>
              <a:t>Per tant, aquest és un servei de traducció oral que dóna resposta actuant com a facilitador entre les persones nouvingudes i els professionals dels serveis de la ciutat que ho requereixin, durant els 2 primers anys d’arribada a la ciutat. És un servei puntual, temporal i de suport. És molt important el concepte de temporalitat del servei, ja que es preveu que la persona aprendrà la llengua durant aquests 2 primers anys i ja es podrà moure en igualtat d’oportunitats. </a:t>
            </a:r>
          </a:p>
          <a:p>
            <a:pPr algn="just"/>
            <a:r>
              <a:rPr lang="ca-ES" sz="1400" dirty="0" smtClean="0">
                <a:solidFill>
                  <a:srgbClr val="474343"/>
                </a:solidFill>
              </a:rPr>
              <a:t>Aquest nou servei amplia la cobertura i  s’hi poden acollir tots els recursos de la ciutat que ho sol·licitin i que atenguin a persones que compleixin els requisits.</a:t>
            </a:r>
          </a:p>
          <a:p>
            <a:pPr algn="just">
              <a:spcBef>
                <a:spcPts val="600"/>
              </a:spcBef>
            </a:pPr>
            <a:r>
              <a:rPr lang="ca-ES" sz="1400" b="1" dirty="0" smtClean="0">
                <a:solidFill>
                  <a:srgbClr val="474343"/>
                </a:solidFill>
              </a:rPr>
              <a:t>Objectius</a:t>
            </a:r>
            <a:endParaRPr lang="ca-ES" sz="1400" dirty="0" smtClean="0">
              <a:solidFill>
                <a:srgbClr val="474343"/>
              </a:solidFill>
            </a:endParaRPr>
          </a:p>
          <a:p>
            <a:pPr marL="285750" indent="-285750" algn="just">
              <a:buFont typeface="Arial" panose="020B0604020202020204" pitchFamily="34" charset="0"/>
              <a:buChar char="•"/>
            </a:pPr>
            <a:r>
              <a:rPr lang="ca-ES" sz="1400" dirty="0" smtClean="0">
                <a:solidFill>
                  <a:srgbClr val="474343"/>
                </a:solidFill>
              </a:rPr>
              <a:t>Facilitar i afavorir la comunicació entre els professionals dels serveis públics i les persones nouvingudes a la ciutat.</a:t>
            </a:r>
          </a:p>
          <a:p>
            <a:pPr marL="285750" indent="-285750" algn="just">
              <a:buFont typeface="Arial" panose="020B0604020202020204" pitchFamily="34" charset="0"/>
              <a:buChar char="•"/>
            </a:pPr>
            <a:r>
              <a:rPr lang="ca-ES" sz="1400" dirty="0" smtClean="0">
                <a:solidFill>
                  <a:srgbClr val="474343"/>
                </a:solidFill>
              </a:rPr>
              <a:t>Treballar per la inclusió de les famílies i les persones nouvingudes a la ciutat </a:t>
            </a:r>
          </a:p>
          <a:p>
            <a:pPr algn="just">
              <a:spcBef>
                <a:spcPts val="600"/>
              </a:spcBef>
            </a:pPr>
            <a:r>
              <a:rPr lang="ca-ES" sz="1400" b="1" dirty="0" smtClean="0">
                <a:solidFill>
                  <a:srgbClr val="474343"/>
                </a:solidFill>
              </a:rPr>
              <a:t>Entitats implicades</a:t>
            </a:r>
            <a:endParaRPr lang="ca-ES" sz="1400" b="1" dirty="0">
              <a:solidFill>
                <a:srgbClr val="474343"/>
              </a:solidFill>
            </a:endParaRPr>
          </a:p>
          <a:p>
            <a:pPr algn="just"/>
            <a:r>
              <a:rPr lang="ca-ES" sz="1400" dirty="0" smtClean="0">
                <a:solidFill>
                  <a:srgbClr val="474343"/>
                </a:solidFill>
              </a:rPr>
              <a:t>OMA, OME, Departament d’Ensenyament</a:t>
            </a:r>
          </a:p>
          <a:p>
            <a:pPr algn="just"/>
            <a:r>
              <a:rPr lang="ca-ES" sz="1400" b="1" dirty="0" smtClean="0">
                <a:solidFill>
                  <a:srgbClr val="474343"/>
                </a:solidFill>
              </a:rPr>
              <a:t>Destinataris</a:t>
            </a:r>
          </a:p>
          <a:p>
            <a:pPr algn="just"/>
            <a:r>
              <a:rPr lang="ca-ES" sz="1400" dirty="0" smtClean="0">
                <a:solidFill>
                  <a:srgbClr val="474343"/>
                </a:solidFill>
              </a:rPr>
              <a:t>Persones nouvingudes que porten un màxim de dos anys vivint a Catalunya (tres anys en el cas de la comunitat xinesa)</a:t>
            </a:r>
          </a:p>
          <a:p>
            <a:pPr lvl="0" algn="just">
              <a:spcBef>
                <a:spcPts val="600"/>
              </a:spcBef>
            </a:pPr>
            <a:r>
              <a:rPr lang="ca-ES" sz="1400" b="1" dirty="0" smtClean="0">
                <a:solidFill>
                  <a:srgbClr val="474343"/>
                </a:solidFill>
              </a:rPr>
              <a:t>Valoració i continuïtat</a:t>
            </a:r>
          </a:p>
          <a:p>
            <a:pPr algn="just"/>
            <a:r>
              <a:rPr lang="ca-ES" sz="1400" dirty="0" smtClean="0">
                <a:solidFill>
                  <a:srgbClr val="474343"/>
                </a:solidFill>
              </a:rPr>
              <a:t>Durant el 2014, s’han rebut 141 sol·licituds al Servei de Suport Lingüístic, de les quals 108 es van realitzar i 33 es van denegar per no complir els requisits establerts, de temps d’estada al país. </a:t>
            </a:r>
          </a:p>
          <a:p>
            <a:pPr algn="just"/>
            <a:r>
              <a:rPr lang="ca-ES" sz="1400" dirty="0" smtClean="0">
                <a:solidFill>
                  <a:srgbClr val="474343"/>
                </a:solidFill>
              </a:rPr>
              <a:t>Les 108 sol·licituds han estat realitzades per 9 serveis de la ciutat. </a:t>
            </a:r>
          </a:p>
        </p:txBody>
      </p:sp>
      <p:sp>
        <p:nvSpPr>
          <p:cNvPr id="4" name="Rectangle 10"/>
          <p:cNvSpPr>
            <a:spLocks noGrp="1" noChangeArrowheads="1"/>
          </p:cNvSpPr>
          <p:nvPr>
            <p:ph type="ctrTitle"/>
          </p:nvPr>
        </p:nvSpPr>
        <p:spPr>
          <a:xfrm>
            <a:off x="0" y="0"/>
            <a:ext cx="12192000" cy="660400"/>
          </a:xfrm>
          <a:solidFill>
            <a:srgbClr val="660033"/>
          </a:solidFill>
        </p:spPr>
        <p:txBody>
          <a:bodyPr>
            <a:normAutofit fontScale="90000"/>
          </a:bodyPr>
          <a:lstStyle/>
          <a:p>
            <a:pPr eaLnBrk="1" fontAlgn="auto" hangingPunct="1">
              <a:spcAft>
                <a:spcPts val="0"/>
              </a:spcAft>
              <a:defRPr/>
            </a:pPr>
            <a:r>
              <a:rPr lang="ca-ES" sz="4800" dirty="0" smtClean="0">
                <a:solidFill>
                  <a:schemeClr val="accent1"/>
                </a:solidFill>
                <a:latin typeface="Calibri" pitchFamily="34" charset="0"/>
              </a:rPr>
              <a:t/>
            </a:r>
            <a:br>
              <a:rPr lang="ca-ES" sz="4800" dirty="0" smtClean="0">
                <a:solidFill>
                  <a:schemeClr val="accent1"/>
                </a:solidFill>
                <a:latin typeface="Calibri" pitchFamily="34" charset="0"/>
              </a:rPr>
            </a:br>
            <a:r>
              <a:rPr lang="ca-ES" sz="4800" dirty="0">
                <a:solidFill>
                  <a:schemeClr val="accent1"/>
                </a:solidFill>
                <a:latin typeface="Calibri" pitchFamily="34" charset="0"/>
              </a:rPr>
              <a:t/>
            </a:r>
            <a:br>
              <a:rPr lang="ca-ES" sz="4800" dirty="0">
                <a:solidFill>
                  <a:schemeClr val="accent1"/>
                </a:solidFill>
                <a:latin typeface="Calibri" pitchFamily="34" charset="0"/>
              </a:rPr>
            </a:br>
            <a:endParaRPr lang="es-ES" sz="4800" dirty="0">
              <a:solidFill>
                <a:schemeClr val="accent1"/>
              </a:solidFill>
              <a:latin typeface="Calibri" pitchFamily="34" charset="0"/>
            </a:endParaRPr>
          </a:p>
        </p:txBody>
      </p:sp>
      <p:pic>
        <p:nvPicPr>
          <p:cNvPr id="9" name="Imat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00" y="6185723"/>
            <a:ext cx="1943100" cy="511683"/>
          </a:xfrm>
          <a:prstGeom prst="rect">
            <a:avLst/>
          </a:prstGeom>
        </p:spPr>
      </p:pic>
      <p:sp>
        <p:nvSpPr>
          <p:cNvPr id="15" name="Rectangle arrodonit 14"/>
          <p:cNvSpPr/>
          <p:nvPr/>
        </p:nvSpPr>
        <p:spPr>
          <a:xfrm>
            <a:off x="620708" y="1054099"/>
            <a:ext cx="6148392" cy="360843"/>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3.5 Servei de suport lingüístic</a:t>
            </a:r>
            <a:endParaRPr lang="ca-ES" sz="2000" b="1" dirty="0">
              <a:solidFill>
                <a:srgbClr val="660033"/>
              </a:solidFill>
            </a:endParaRPr>
          </a:p>
        </p:txBody>
      </p:sp>
      <p:sp>
        <p:nvSpPr>
          <p:cNvPr id="13" name="QuadreDeText 12"/>
          <p:cNvSpPr txBox="1"/>
          <p:nvPr/>
        </p:nvSpPr>
        <p:spPr>
          <a:xfrm>
            <a:off x="11290300" y="6550979"/>
            <a:ext cx="901700" cy="261610"/>
          </a:xfrm>
          <a:prstGeom prst="rect">
            <a:avLst/>
          </a:prstGeom>
          <a:noFill/>
        </p:spPr>
        <p:txBody>
          <a:bodyPr wrap="square" rtlCol="0">
            <a:spAutoFit/>
          </a:bodyPr>
          <a:lstStyle/>
          <a:p>
            <a:pPr algn="r"/>
            <a:r>
              <a:rPr lang="ca-ES" sz="1100" dirty="0" smtClean="0">
                <a:solidFill>
                  <a:srgbClr val="474343"/>
                </a:solidFill>
              </a:rPr>
              <a:t>Pg. 36/41</a:t>
            </a:r>
            <a:endParaRPr lang="ca-ES" sz="1100" dirty="0">
              <a:solidFill>
                <a:srgbClr val="474343"/>
              </a:solidFill>
            </a:endParaRPr>
          </a:p>
        </p:txBody>
      </p:sp>
      <p:pic>
        <p:nvPicPr>
          <p:cNvPr id="14" name="Imatg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7600" y="6154348"/>
            <a:ext cx="1384300" cy="625231"/>
          </a:xfrm>
          <a:prstGeom prst="rect">
            <a:avLst/>
          </a:prstGeom>
        </p:spPr>
      </p:pic>
      <p:sp>
        <p:nvSpPr>
          <p:cNvPr id="17" name="Rectangle 10"/>
          <p:cNvSpPr txBox="1">
            <a:spLocks noChangeArrowheads="1"/>
          </p:cNvSpPr>
          <p:nvPr/>
        </p:nvSpPr>
        <p:spPr>
          <a:xfrm>
            <a:off x="8013700" y="-7457"/>
            <a:ext cx="4178300" cy="664228"/>
          </a:xfrm>
          <a:prstGeom prst="rect">
            <a:avLst/>
          </a:prstGeom>
          <a:solidFill>
            <a:srgbClr val="6600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sp>
        <p:nvSpPr>
          <p:cNvPr id="16" name="Rectangle arrodonit 15"/>
          <p:cNvSpPr/>
          <p:nvPr/>
        </p:nvSpPr>
        <p:spPr>
          <a:xfrm>
            <a:off x="9448800" y="1047506"/>
            <a:ext cx="2058992" cy="323362"/>
          </a:xfrm>
          <a:prstGeom prst="roundRect">
            <a:avLst/>
          </a:prstGeom>
          <a:solidFill>
            <a:schemeClr val="accent3">
              <a:lumMod val="60000"/>
              <a:lumOff val="4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smtClean="0">
                <a:solidFill>
                  <a:schemeClr val="tx1"/>
                </a:solidFill>
              </a:rPr>
              <a:t>Més informació a la web</a:t>
            </a:r>
            <a:endParaRPr lang="ca-ES" sz="1400" dirty="0">
              <a:solidFill>
                <a:schemeClr val="tx1"/>
              </a:solidFill>
            </a:endParaRPr>
          </a:p>
        </p:txBody>
      </p:sp>
      <p:sp>
        <p:nvSpPr>
          <p:cNvPr id="20" name="Rectangle arrodonit 19"/>
          <p:cNvSpPr/>
          <p:nvPr/>
        </p:nvSpPr>
        <p:spPr>
          <a:xfrm>
            <a:off x="190500" y="128979"/>
            <a:ext cx="76835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3. </a:t>
            </a:r>
            <a:r>
              <a:rPr lang="ca-ES" sz="2000" b="1" dirty="0">
                <a:solidFill>
                  <a:srgbClr val="660033"/>
                </a:solidFill>
              </a:rPr>
              <a:t>Projectes relacionats amb l’educació i formació al llarg de la </a:t>
            </a:r>
            <a:r>
              <a:rPr lang="ca-ES" sz="2000" b="1" dirty="0" smtClean="0">
                <a:solidFill>
                  <a:srgbClr val="660033"/>
                </a:solidFill>
              </a:rPr>
              <a:t>vida</a:t>
            </a:r>
            <a:endParaRPr lang="ca-ES" sz="2000" b="1" dirty="0">
              <a:solidFill>
                <a:srgbClr val="660033"/>
              </a:solidFill>
            </a:endParaRPr>
          </a:p>
        </p:txBody>
      </p:sp>
      <p:sp>
        <p:nvSpPr>
          <p:cNvPr id="21" name="Fletxa corbada cap amunt 20">
            <a:hlinkClick r:id="rId4" action="ppaction://hlinksldjump"/>
          </p:cNvPr>
          <p:cNvSpPr/>
          <p:nvPr/>
        </p:nvSpPr>
        <p:spPr>
          <a:xfrm rot="15868668">
            <a:off x="7481847" y="176268"/>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pic>
        <p:nvPicPr>
          <p:cNvPr id="22" name="Imatge 21"/>
          <p:cNvPicPr>
            <a:picLocks noChangeAspect="1"/>
          </p:cNvPicPr>
          <p:nvPr/>
        </p:nvPicPr>
        <p:blipFill rotWithShape="1">
          <a:blip r:embed="rId5" cstate="print">
            <a:extLst>
              <a:ext uri="{28A0092B-C50C-407E-A947-70E740481C1C}">
                <a14:useLocalDpi xmlns:a14="http://schemas.microsoft.com/office/drawing/2010/main" val="0"/>
              </a:ext>
            </a:extLst>
          </a:blip>
          <a:srcRect t="6748" b="25759"/>
          <a:stretch/>
        </p:blipFill>
        <p:spPr>
          <a:xfrm>
            <a:off x="7349535" y="802216"/>
            <a:ext cx="1364587" cy="604242"/>
          </a:xfrm>
          <a:prstGeom prst="rect">
            <a:avLst/>
          </a:prstGeom>
        </p:spPr>
      </p:pic>
    </p:spTree>
    <p:extLst>
      <p:ext uri="{BB962C8B-B14F-4D97-AF65-F5344CB8AC3E}">
        <p14:creationId xmlns:p14="http://schemas.microsoft.com/office/powerpoint/2010/main" val="3726840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arrodonit 39"/>
          <p:cNvSpPr/>
          <p:nvPr/>
        </p:nvSpPr>
        <p:spPr>
          <a:xfrm>
            <a:off x="990600" y="1271714"/>
            <a:ext cx="10477500" cy="4857234"/>
          </a:xfrm>
          <a:prstGeom prst="roundRect">
            <a:avLst/>
          </a:prstGeom>
          <a:solidFill>
            <a:schemeClr val="bg1"/>
          </a:solidFill>
          <a:ln cap="rnd">
            <a:solidFill>
              <a:srgbClr val="660033"/>
            </a:solidFill>
            <a:round/>
          </a:ln>
        </p:spPr>
        <p:style>
          <a:lnRef idx="2">
            <a:schemeClr val="accent1">
              <a:shade val="50000"/>
            </a:schemeClr>
          </a:lnRef>
          <a:fillRef idx="1">
            <a:schemeClr val="accent1"/>
          </a:fillRef>
          <a:effectRef idx="0">
            <a:schemeClr val="accent1"/>
          </a:effectRef>
          <a:fontRef idx="minor">
            <a:schemeClr val="lt1"/>
          </a:fontRef>
        </p:style>
        <p:txBody>
          <a:bodyPr tIns="108000" bIns="36000" numCol="2" spcCol="180000" rtlCol="0" anchor="t" anchorCtr="0"/>
          <a:lstStyle/>
          <a:p>
            <a:pPr algn="just"/>
            <a:r>
              <a:rPr lang="ca-ES" sz="1400" b="1" dirty="0" smtClean="0">
                <a:solidFill>
                  <a:srgbClr val="474343"/>
                </a:solidFill>
              </a:rPr>
              <a:t>Breu descripció</a:t>
            </a:r>
          </a:p>
          <a:p>
            <a:pPr algn="just"/>
            <a:r>
              <a:rPr lang="ca-ES" sz="1400" dirty="0">
                <a:solidFill>
                  <a:srgbClr val="474343"/>
                </a:solidFill>
              </a:rPr>
              <a:t>Cada any, des del PEC, es fa arribar a totes les famílies de la ciutat l'oferta dels casals d'estiu municipal així com l'oferta d'activitats d'estiu promoguda per altres entitats de la ciutat, per poder facilitar a les famílies la gestió de les vacances escolars</a:t>
            </a:r>
            <a:r>
              <a:rPr lang="ca-ES" sz="1400" dirty="0" smtClean="0">
                <a:solidFill>
                  <a:srgbClr val="474343"/>
                </a:solidFill>
              </a:rPr>
              <a:t>.</a:t>
            </a:r>
            <a:endParaRPr lang="ca-ES" sz="1400" dirty="0">
              <a:solidFill>
                <a:srgbClr val="474343"/>
              </a:solidFill>
            </a:endParaRPr>
          </a:p>
          <a:p>
            <a:pPr algn="just"/>
            <a:r>
              <a:rPr lang="ca-ES" sz="1400" dirty="0">
                <a:solidFill>
                  <a:srgbClr val="474343"/>
                </a:solidFill>
              </a:rPr>
              <a:t>Des de l'estiu 2010 els casals municipals són gestionats per la Fundació Educació i Art i les tasques de coordinació i monitoratge les desenvolupen joves de la ciutat que durant l'any estan vinculats a agrupaments i esplais de la ciutat. Amb aquesta aposta, s'ofereix una oferta municipal de bona qualitat, garantint la implicació dels joves de la ciutat en aquest espai educatiu</a:t>
            </a:r>
            <a:r>
              <a:rPr lang="ca-ES" sz="1400" dirty="0" smtClean="0">
                <a:solidFill>
                  <a:srgbClr val="474343"/>
                </a:solidFill>
              </a:rPr>
              <a:t>.</a:t>
            </a:r>
            <a:endParaRPr lang="ca-ES" sz="1400" dirty="0">
              <a:solidFill>
                <a:srgbClr val="474343"/>
              </a:solidFill>
            </a:endParaRPr>
          </a:p>
          <a:p>
            <a:pPr algn="just"/>
            <a:r>
              <a:rPr lang="ca-ES" sz="1400" dirty="0">
                <a:solidFill>
                  <a:srgbClr val="474343"/>
                </a:solidFill>
              </a:rPr>
              <a:t>Els casals d'estiu es desenvolupen en alguns centres públics de la ciutat i estan oberts a tots els nens i nenes</a:t>
            </a:r>
            <a:r>
              <a:rPr lang="ca-ES" sz="1400" dirty="0" smtClean="0">
                <a:solidFill>
                  <a:srgbClr val="474343"/>
                </a:solidFill>
              </a:rPr>
              <a:t>.</a:t>
            </a:r>
            <a:endParaRPr lang="ca-ES" sz="1400" b="1" dirty="0" smtClean="0">
              <a:solidFill>
                <a:srgbClr val="474343"/>
              </a:solidFill>
            </a:endParaRPr>
          </a:p>
          <a:p>
            <a:pPr algn="just">
              <a:spcBef>
                <a:spcPts val="600"/>
              </a:spcBef>
            </a:pPr>
            <a:r>
              <a:rPr lang="ca-ES" sz="1400" b="1" dirty="0" smtClean="0">
                <a:solidFill>
                  <a:srgbClr val="474343"/>
                </a:solidFill>
              </a:rPr>
              <a:t>Objectius</a:t>
            </a:r>
            <a:endParaRPr lang="ca-ES" sz="1400" dirty="0" smtClean="0">
              <a:solidFill>
                <a:srgbClr val="474343"/>
              </a:solidFill>
            </a:endParaRPr>
          </a:p>
          <a:p>
            <a:pPr marL="285750" indent="-285750" algn="just">
              <a:buFont typeface="Arial" panose="020B0604020202020204" pitchFamily="34" charset="0"/>
              <a:buChar char="•"/>
            </a:pPr>
            <a:r>
              <a:rPr lang="ca-ES" sz="1400" dirty="0">
                <a:solidFill>
                  <a:srgbClr val="474343"/>
                </a:solidFill>
              </a:rPr>
              <a:t>Facilitar una oferta educativa de qualitat i accessible a tots els infants durant les vacances d'estiu </a:t>
            </a:r>
          </a:p>
          <a:p>
            <a:pPr marL="285750" indent="-285750" algn="just">
              <a:buFont typeface="Arial" panose="020B0604020202020204" pitchFamily="34" charset="0"/>
              <a:buChar char="•"/>
            </a:pPr>
            <a:r>
              <a:rPr lang="ca-ES" sz="1400" dirty="0">
                <a:solidFill>
                  <a:srgbClr val="474343"/>
                </a:solidFill>
              </a:rPr>
              <a:t>Facilitar la conciliació familiar i laboral de les famílies durant les vacances </a:t>
            </a:r>
            <a:r>
              <a:rPr lang="ca-ES" sz="1400" dirty="0" smtClean="0">
                <a:solidFill>
                  <a:srgbClr val="474343"/>
                </a:solidFill>
              </a:rPr>
              <a:t>escolars  </a:t>
            </a:r>
          </a:p>
          <a:p>
            <a:pPr algn="just">
              <a:spcBef>
                <a:spcPts val="600"/>
              </a:spcBef>
            </a:pPr>
            <a:endParaRPr lang="ca-ES" sz="1400" b="1" dirty="0" smtClean="0">
              <a:solidFill>
                <a:srgbClr val="474343"/>
              </a:solidFill>
            </a:endParaRPr>
          </a:p>
          <a:p>
            <a:pPr algn="just">
              <a:spcBef>
                <a:spcPts val="600"/>
              </a:spcBef>
            </a:pPr>
            <a:r>
              <a:rPr lang="ca-ES" sz="1400" b="1" dirty="0" smtClean="0">
                <a:solidFill>
                  <a:srgbClr val="474343"/>
                </a:solidFill>
              </a:rPr>
              <a:t>Destinataris</a:t>
            </a:r>
          </a:p>
          <a:p>
            <a:pPr algn="just"/>
            <a:r>
              <a:rPr lang="fr-FR" sz="1400" dirty="0">
                <a:solidFill>
                  <a:srgbClr val="474343"/>
                </a:solidFill>
              </a:rPr>
              <a:t>Infants entre 3 i 17 </a:t>
            </a:r>
            <a:r>
              <a:rPr lang="fr-FR" sz="1400" dirty="0" err="1" smtClean="0">
                <a:solidFill>
                  <a:srgbClr val="474343"/>
                </a:solidFill>
              </a:rPr>
              <a:t>anys</a:t>
            </a:r>
            <a:endParaRPr lang="ca-ES" sz="1400" dirty="0">
              <a:solidFill>
                <a:srgbClr val="474343"/>
              </a:solidFill>
            </a:endParaRPr>
          </a:p>
          <a:p>
            <a:pPr algn="just">
              <a:spcBef>
                <a:spcPts val="600"/>
              </a:spcBef>
            </a:pPr>
            <a:r>
              <a:rPr lang="ca-ES" sz="1400" b="1" dirty="0">
                <a:solidFill>
                  <a:srgbClr val="474343"/>
                </a:solidFill>
              </a:rPr>
              <a:t>Nombre d’alumnes participants al projecte</a:t>
            </a:r>
          </a:p>
          <a:p>
            <a:pPr algn="just"/>
            <a:r>
              <a:rPr lang="ca-ES" sz="1400" dirty="0" smtClean="0">
                <a:solidFill>
                  <a:srgbClr val="474343"/>
                </a:solidFill>
              </a:rPr>
              <a:t>367 nens i nenes de 3 a 12 anys</a:t>
            </a:r>
            <a:endParaRPr lang="ca-ES" sz="1400" b="1" dirty="0">
              <a:solidFill>
                <a:srgbClr val="474343"/>
              </a:solidFill>
            </a:endParaRPr>
          </a:p>
          <a:p>
            <a:pPr lvl="0" algn="just">
              <a:spcBef>
                <a:spcPts val="600"/>
              </a:spcBef>
            </a:pPr>
            <a:r>
              <a:rPr lang="ca-ES" sz="1400" b="1" dirty="0" smtClean="0">
                <a:solidFill>
                  <a:srgbClr val="474343"/>
                </a:solidFill>
              </a:rPr>
              <a:t>Valoració i continuïtat</a:t>
            </a:r>
          </a:p>
          <a:p>
            <a:pPr lvl="0" algn="just"/>
            <a:r>
              <a:rPr lang="ca-ES" sz="1400" dirty="0" smtClean="0">
                <a:solidFill>
                  <a:srgbClr val="474343"/>
                </a:solidFill>
              </a:rPr>
              <a:t>Encara s’està duent a terme.</a:t>
            </a:r>
            <a:endParaRPr lang="ca-ES" sz="1400" dirty="0">
              <a:solidFill>
                <a:srgbClr val="474343"/>
              </a:solidFill>
            </a:endParaRPr>
          </a:p>
          <a:p>
            <a:pPr lvl="0" algn="just"/>
            <a:endParaRPr lang="ca-ES" sz="1400" b="1" dirty="0" smtClean="0">
              <a:solidFill>
                <a:srgbClr val="474343"/>
              </a:solidFill>
            </a:endParaRPr>
          </a:p>
          <a:p>
            <a:pPr lvl="0" algn="just"/>
            <a:r>
              <a:rPr lang="ca-ES" sz="1400" dirty="0" smtClean="0">
                <a:solidFill>
                  <a:srgbClr val="474343"/>
                </a:solidFill>
              </a:rPr>
              <a:t> </a:t>
            </a:r>
          </a:p>
        </p:txBody>
      </p:sp>
      <p:sp>
        <p:nvSpPr>
          <p:cNvPr id="4" name="Rectangle 10"/>
          <p:cNvSpPr>
            <a:spLocks noGrp="1" noChangeArrowheads="1"/>
          </p:cNvSpPr>
          <p:nvPr>
            <p:ph type="ctrTitle"/>
          </p:nvPr>
        </p:nvSpPr>
        <p:spPr>
          <a:xfrm>
            <a:off x="0" y="0"/>
            <a:ext cx="12192000" cy="660400"/>
          </a:xfrm>
          <a:solidFill>
            <a:srgbClr val="660033"/>
          </a:solidFill>
        </p:spPr>
        <p:txBody>
          <a:bodyPr>
            <a:normAutofit fontScale="90000"/>
          </a:bodyPr>
          <a:lstStyle/>
          <a:p>
            <a:pPr eaLnBrk="1" fontAlgn="auto" hangingPunct="1">
              <a:spcAft>
                <a:spcPts val="0"/>
              </a:spcAft>
              <a:defRPr/>
            </a:pPr>
            <a:r>
              <a:rPr lang="ca-ES" sz="4800" dirty="0" smtClean="0">
                <a:solidFill>
                  <a:schemeClr val="accent1"/>
                </a:solidFill>
                <a:latin typeface="Calibri" pitchFamily="34" charset="0"/>
              </a:rPr>
              <a:t/>
            </a:r>
            <a:br>
              <a:rPr lang="ca-ES" sz="4800" dirty="0" smtClean="0">
                <a:solidFill>
                  <a:schemeClr val="accent1"/>
                </a:solidFill>
                <a:latin typeface="Calibri" pitchFamily="34" charset="0"/>
              </a:rPr>
            </a:br>
            <a:r>
              <a:rPr lang="ca-ES" sz="4800" dirty="0">
                <a:solidFill>
                  <a:schemeClr val="accent1"/>
                </a:solidFill>
                <a:latin typeface="Calibri" pitchFamily="34" charset="0"/>
              </a:rPr>
              <a:t/>
            </a:r>
            <a:br>
              <a:rPr lang="ca-ES" sz="4800" dirty="0">
                <a:solidFill>
                  <a:schemeClr val="accent1"/>
                </a:solidFill>
                <a:latin typeface="Calibri" pitchFamily="34" charset="0"/>
              </a:rPr>
            </a:br>
            <a:endParaRPr lang="es-ES" sz="4800" dirty="0">
              <a:solidFill>
                <a:schemeClr val="accent1"/>
              </a:solidFill>
              <a:latin typeface="Calibri" pitchFamily="34" charset="0"/>
            </a:endParaRPr>
          </a:p>
        </p:txBody>
      </p:sp>
      <p:pic>
        <p:nvPicPr>
          <p:cNvPr id="9" name="Imat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6185723"/>
            <a:ext cx="1943100" cy="511683"/>
          </a:xfrm>
          <a:prstGeom prst="rect">
            <a:avLst/>
          </a:prstGeom>
        </p:spPr>
      </p:pic>
      <p:sp>
        <p:nvSpPr>
          <p:cNvPr id="15" name="Rectangle arrodonit 14"/>
          <p:cNvSpPr/>
          <p:nvPr/>
        </p:nvSpPr>
        <p:spPr>
          <a:xfrm>
            <a:off x="620708" y="1054099"/>
            <a:ext cx="6148392" cy="360843"/>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3.6 Casals d’estiu municipals</a:t>
            </a:r>
            <a:endParaRPr lang="ca-ES" sz="2000" b="1" dirty="0">
              <a:solidFill>
                <a:srgbClr val="660033"/>
              </a:solidFill>
            </a:endParaRPr>
          </a:p>
        </p:txBody>
      </p:sp>
      <p:sp>
        <p:nvSpPr>
          <p:cNvPr id="13" name="QuadreDeText 12"/>
          <p:cNvSpPr txBox="1"/>
          <p:nvPr/>
        </p:nvSpPr>
        <p:spPr>
          <a:xfrm>
            <a:off x="11290300" y="6550979"/>
            <a:ext cx="901700" cy="261610"/>
          </a:xfrm>
          <a:prstGeom prst="rect">
            <a:avLst/>
          </a:prstGeom>
          <a:noFill/>
        </p:spPr>
        <p:txBody>
          <a:bodyPr wrap="square" rtlCol="0">
            <a:spAutoFit/>
          </a:bodyPr>
          <a:lstStyle/>
          <a:p>
            <a:pPr algn="r"/>
            <a:r>
              <a:rPr lang="ca-ES" sz="1100" dirty="0" smtClean="0">
                <a:solidFill>
                  <a:srgbClr val="474343"/>
                </a:solidFill>
              </a:rPr>
              <a:t>Pg. 37/41</a:t>
            </a:r>
            <a:endParaRPr lang="ca-ES" sz="1100" dirty="0">
              <a:solidFill>
                <a:srgbClr val="474343"/>
              </a:solidFill>
            </a:endParaRPr>
          </a:p>
        </p:txBody>
      </p:sp>
      <p:pic>
        <p:nvPicPr>
          <p:cNvPr id="14" name="Imat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7600" y="6154348"/>
            <a:ext cx="1384300" cy="625231"/>
          </a:xfrm>
          <a:prstGeom prst="rect">
            <a:avLst/>
          </a:prstGeom>
        </p:spPr>
      </p:pic>
      <p:sp>
        <p:nvSpPr>
          <p:cNvPr id="12" name="Rectangle 10"/>
          <p:cNvSpPr txBox="1">
            <a:spLocks noChangeArrowheads="1"/>
          </p:cNvSpPr>
          <p:nvPr/>
        </p:nvSpPr>
        <p:spPr>
          <a:xfrm>
            <a:off x="8013700" y="-7457"/>
            <a:ext cx="4178300" cy="664228"/>
          </a:xfrm>
          <a:prstGeom prst="rect">
            <a:avLst/>
          </a:prstGeom>
          <a:solidFill>
            <a:srgbClr val="6600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sp>
        <p:nvSpPr>
          <p:cNvPr id="18" name="Rectangle arrodonit 17">
            <a:hlinkClick r:id="rId4"/>
          </p:cNvPr>
          <p:cNvSpPr/>
          <p:nvPr/>
        </p:nvSpPr>
        <p:spPr>
          <a:xfrm>
            <a:off x="9448800" y="1047506"/>
            <a:ext cx="2058992" cy="323362"/>
          </a:xfrm>
          <a:prstGeom prst="roundRect">
            <a:avLst/>
          </a:prstGeom>
          <a:solidFill>
            <a:schemeClr val="accent3">
              <a:lumMod val="60000"/>
              <a:lumOff val="4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smtClean="0">
                <a:solidFill>
                  <a:schemeClr val="accent1">
                    <a:lumMod val="75000"/>
                  </a:schemeClr>
                </a:solidFill>
              </a:rPr>
              <a:t>Més informació a la web</a:t>
            </a:r>
            <a:endParaRPr lang="ca-ES" sz="1400" dirty="0">
              <a:solidFill>
                <a:schemeClr val="accent1">
                  <a:lumMod val="75000"/>
                </a:schemeClr>
              </a:solidFill>
            </a:endParaRPr>
          </a:p>
        </p:txBody>
      </p:sp>
      <p:sp>
        <p:nvSpPr>
          <p:cNvPr id="19" name="Rectangle arrodonit 18"/>
          <p:cNvSpPr/>
          <p:nvPr/>
        </p:nvSpPr>
        <p:spPr>
          <a:xfrm>
            <a:off x="190500" y="128979"/>
            <a:ext cx="76835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3. </a:t>
            </a:r>
            <a:r>
              <a:rPr lang="ca-ES" sz="2000" b="1" dirty="0">
                <a:solidFill>
                  <a:srgbClr val="660033"/>
                </a:solidFill>
              </a:rPr>
              <a:t>Projectes relacionats amb l’educació i formació al llarg de la </a:t>
            </a:r>
            <a:r>
              <a:rPr lang="ca-ES" sz="2000" b="1" dirty="0" smtClean="0">
                <a:solidFill>
                  <a:srgbClr val="660033"/>
                </a:solidFill>
              </a:rPr>
              <a:t>vida</a:t>
            </a:r>
            <a:endParaRPr lang="ca-ES" sz="2000" b="1" dirty="0">
              <a:solidFill>
                <a:srgbClr val="660033"/>
              </a:solidFill>
            </a:endParaRPr>
          </a:p>
        </p:txBody>
      </p:sp>
      <p:sp>
        <p:nvSpPr>
          <p:cNvPr id="20" name="Fletxa corbada cap amunt 19">
            <a:hlinkClick r:id="rId5" action="ppaction://hlinksldjump"/>
          </p:cNvPr>
          <p:cNvSpPr/>
          <p:nvPr/>
        </p:nvSpPr>
        <p:spPr>
          <a:xfrm rot="15868668">
            <a:off x="7481847" y="176268"/>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Tree>
    <p:extLst>
      <p:ext uri="{BB962C8B-B14F-4D97-AF65-F5344CB8AC3E}">
        <p14:creationId xmlns:p14="http://schemas.microsoft.com/office/powerpoint/2010/main" val="37826334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arrodonit 39"/>
          <p:cNvSpPr/>
          <p:nvPr/>
        </p:nvSpPr>
        <p:spPr>
          <a:xfrm>
            <a:off x="990600" y="1271714"/>
            <a:ext cx="10477500" cy="4857234"/>
          </a:xfrm>
          <a:prstGeom prst="roundRect">
            <a:avLst/>
          </a:prstGeom>
          <a:solidFill>
            <a:schemeClr val="bg1"/>
          </a:solidFill>
          <a:ln cap="rnd">
            <a:solidFill>
              <a:srgbClr val="660033"/>
            </a:solidFill>
            <a:round/>
          </a:ln>
        </p:spPr>
        <p:style>
          <a:lnRef idx="2">
            <a:schemeClr val="accent1">
              <a:shade val="50000"/>
            </a:schemeClr>
          </a:lnRef>
          <a:fillRef idx="1">
            <a:schemeClr val="accent1"/>
          </a:fillRef>
          <a:effectRef idx="0">
            <a:schemeClr val="accent1"/>
          </a:effectRef>
          <a:fontRef idx="minor">
            <a:schemeClr val="lt1"/>
          </a:fontRef>
        </p:style>
        <p:txBody>
          <a:bodyPr tIns="0" bIns="36000" numCol="2" spcCol="180000" rtlCol="0" anchor="t" anchorCtr="0"/>
          <a:lstStyle/>
          <a:p>
            <a:pPr algn="just"/>
            <a:r>
              <a:rPr lang="ca-ES" sz="1350" b="1" dirty="0" smtClean="0">
                <a:solidFill>
                  <a:srgbClr val="474343"/>
                </a:solidFill>
              </a:rPr>
              <a:t>Breu descripció</a:t>
            </a:r>
          </a:p>
          <a:p>
            <a:pPr algn="just"/>
            <a:r>
              <a:rPr lang="ca-ES" sz="1350" dirty="0">
                <a:solidFill>
                  <a:srgbClr val="474343"/>
                </a:solidFill>
              </a:rPr>
              <a:t>Des del curs 1998/99 la ciutat de Vic compta amb un Consistori Infantil. Seguint la idea del pedagog F. </a:t>
            </a:r>
            <a:r>
              <a:rPr lang="ca-ES" sz="1350" dirty="0" err="1">
                <a:solidFill>
                  <a:srgbClr val="474343"/>
                </a:solidFill>
              </a:rPr>
              <a:t>Tonucci</a:t>
            </a:r>
            <a:r>
              <a:rPr lang="ca-ES" sz="1350" dirty="0">
                <a:solidFill>
                  <a:srgbClr val="474343"/>
                </a:solidFill>
              </a:rPr>
              <a:t>, Vic vol ser una ciutat dels i pels infants. Amb l'objectiu d'establir un vincle entre els infants i el Consistori Municipal i fomentar un espai de participació per discutir i dissenyar millores reals a la ciutat, els Consellers Infantils reben cada any un encàrrec directe de l'Alcalde</a:t>
            </a:r>
            <a:r>
              <a:rPr lang="ca-ES" sz="1350" dirty="0" smtClean="0">
                <a:solidFill>
                  <a:srgbClr val="474343"/>
                </a:solidFill>
              </a:rPr>
              <a:t>.</a:t>
            </a:r>
            <a:endParaRPr lang="ca-ES" sz="1350" dirty="0">
              <a:solidFill>
                <a:srgbClr val="474343"/>
              </a:solidFill>
            </a:endParaRPr>
          </a:p>
          <a:p>
            <a:pPr algn="just"/>
            <a:r>
              <a:rPr lang="ca-ES" sz="1350" dirty="0">
                <a:solidFill>
                  <a:srgbClr val="474343"/>
                </a:solidFill>
              </a:rPr>
              <a:t>Format per 20 alumnes de sisè de primària (un representant de cada aula de les escoles de la ciutat) el Consistori infantil es reuneix mensualment durant el curs escolar, a la Sala de Plens de l’Ajuntament, convertint-se en un òrgan consultiu de diferents projectes de ciutat.</a:t>
            </a:r>
          </a:p>
          <a:p>
            <a:pPr algn="just">
              <a:spcBef>
                <a:spcPts val="600"/>
              </a:spcBef>
            </a:pPr>
            <a:r>
              <a:rPr lang="ca-ES" sz="1350" b="1" dirty="0" smtClean="0">
                <a:solidFill>
                  <a:srgbClr val="474343"/>
                </a:solidFill>
              </a:rPr>
              <a:t>Objectius</a:t>
            </a:r>
            <a:endParaRPr lang="ca-ES" sz="1350" dirty="0" smtClean="0">
              <a:solidFill>
                <a:srgbClr val="474343"/>
              </a:solidFill>
            </a:endParaRPr>
          </a:p>
          <a:p>
            <a:pPr marL="285750" indent="-285750" algn="just">
              <a:buFont typeface="Arial" panose="020B0604020202020204" pitchFamily="34" charset="0"/>
              <a:buChar char="•"/>
            </a:pPr>
            <a:r>
              <a:rPr lang="ca-ES" sz="1350" dirty="0">
                <a:solidFill>
                  <a:srgbClr val="474343"/>
                </a:solidFill>
              </a:rPr>
              <a:t>Afavorir el compromís, el sentiment de pertinença i de responsabilitat dels infants vers l'entorn en el que viuen</a:t>
            </a:r>
          </a:p>
          <a:p>
            <a:pPr marL="285750" indent="-285750" algn="just">
              <a:buFont typeface="Arial" panose="020B0604020202020204" pitchFamily="34" charset="0"/>
              <a:buChar char="•"/>
            </a:pPr>
            <a:r>
              <a:rPr lang="ca-ES" sz="1350" dirty="0">
                <a:solidFill>
                  <a:srgbClr val="474343"/>
                </a:solidFill>
              </a:rPr>
              <a:t>Oferir un espai per a la participació i reflexió crítica dels infants en relació als projectes i polítiques municipals que els </a:t>
            </a:r>
            <a:r>
              <a:rPr lang="ca-ES" sz="1350" dirty="0" smtClean="0">
                <a:solidFill>
                  <a:srgbClr val="474343"/>
                </a:solidFill>
              </a:rPr>
              <a:t>afecten</a:t>
            </a:r>
          </a:p>
          <a:p>
            <a:pPr marL="285750" indent="-285750" algn="just">
              <a:buFont typeface="Arial" panose="020B0604020202020204" pitchFamily="34" charset="0"/>
              <a:buChar char="•"/>
            </a:pPr>
            <a:r>
              <a:rPr lang="ca-ES" sz="1350" dirty="0" smtClean="0">
                <a:solidFill>
                  <a:srgbClr val="474343"/>
                </a:solidFill>
              </a:rPr>
              <a:t>Conèixer el funcionament de l’Ajuntament</a:t>
            </a:r>
          </a:p>
          <a:p>
            <a:pPr algn="just">
              <a:spcBef>
                <a:spcPts val="600"/>
              </a:spcBef>
            </a:pPr>
            <a:r>
              <a:rPr lang="ca-ES" sz="1350" b="1" dirty="0" smtClean="0">
                <a:solidFill>
                  <a:srgbClr val="474343"/>
                </a:solidFill>
              </a:rPr>
              <a:t>Alumnes participants</a:t>
            </a:r>
          </a:p>
          <a:p>
            <a:pPr algn="just"/>
            <a:r>
              <a:rPr lang="ca-ES" sz="1350" dirty="0" smtClean="0">
                <a:solidFill>
                  <a:srgbClr val="474343"/>
                </a:solidFill>
              </a:rPr>
              <a:t>20 alumnes, representants de les aules de 6è de primària</a:t>
            </a:r>
          </a:p>
          <a:p>
            <a:pPr algn="just">
              <a:spcBef>
                <a:spcPts val="600"/>
              </a:spcBef>
            </a:pPr>
            <a:r>
              <a:rPr lang="ca-ES" sz="1350" b="1" dirty="0" smtClean="0">
                <a:solidFill>
                  <a:srgbClr val="474343"/>
                </a:solidFill>
              </a:rPr>
              <a:t>Centres educatius participants</a:t>
            </a:r>
            <a:endParaRPr lang="ca-ES" sz="1350" b="1" dirty="0">
              <a:solidFill>
                <a:srgbClr val="474343"/>
              </a:solidFill>
            </a:endParaRPr>
          </a:p>
          <a:p>
            <a:pPr algn="just"/>
            <a:r>
              <a:rPr lang="it-IT" sz="1350" dirty="0">
                <a:solidFill>
                  <a:srgbClr val="474343"/>
                </a:solidFill>
              </a:rPr>
              <a:t>Escola </a:t>
            </a:r>
            <a:r>
              <a:rPr lang="it-IT" sz="1350" dirty="0" smtClean="0">
                <a:solidFill>
                  <a:srgbClr val="474343"/>
                </a:solidFill>
              </a:rPr>
              <a:t>Andersen, Escola </a:t>
            </a:r>
            <a:r>
              <a:rPr lang="it-IT" sz="1350" dirty="0">
                <a:solidFill>
                  <a:srgbClr val="474343"/>
                </a:solidFill>
              </a:rPr>
              <a:t>Dr. Joaquim </a:t>
            </a:r>
            <a:r>
              <a:rPr lang="it-IT" sz="1350" dirty="0" smtClean="0">
                <a:solidFill>
                  <a:srgbClr val="474343"/>
                </a:solidFill>
              </a:rPr>
              <a:t>Salarich, Escola </a:t>
            </a:r>
            <a:r>
              <a:rPr lang="it-IT" sz="1350" dirty="0" err="1">
                <a:solidFill>
                  <a:srgbClr val="474343"/>
                </a:solidFill>
              </a:rPr>
              <a:t>Guillem</a:t>
            </a:r>
            <a:r>
              <a:rPr lang="it-IT" sz="1350" dirty="0">
                <a:solidFill>
                  <a:srgbClr val="474343"/>
                </a:solidFill>
              </a:rPr>
              <a:t> de </a:t>
            </a:r>
            <a:r>
              <a:rPr lang="it-IT" sz="1350" dirty="0" smtClean="0">
                <a:solidFill>
                  <a:srgbClr val="474343"/>
                </a:solidFill>
              </a:rPr>
              <a:t>Mont-</a:t>
            </a:r>
            <a:r>
              <a:rPr lang="it-IT" sz="1350" dirty="0" err="1" smtClean="0">
                <a:solidFill>
                  <a:srgbClr val="474343"/>
                </a:solidFill>
              </a:rPr>
              <a:t>rodon</a:t>
            </a:r>
            <a:r>
              <a:rPr lang="it-IT" sz="1350" dirty="0" smtClean="0">
                <a:solidFill>
                  <a:srgbClr val="474343"/>
                </a:solidFill>
              </a:rPr>
              <a:t>, Escola </a:t>
            </a:r>
            <a:r>
              <a:rPr lang="it-IT" sz="1350" dirty="0">
                <a:solidFill>
                  <a:srgbClr val="474343"/>
                </a:solidFill>
              </a:rPr>
              <a:t>La </a:t>
            </a:r>
            <a:r>
              <a:rPr lang="it-IT" sz="1350" dirty="0" err="1" smtClean="0">
                <a:solidFill>
                  <a:srgbClr val="474343"/>
                </a:solidFill>
              </a:rPr>
              <a:t>Sínia</a:t>
            </a:r>
            <a:r>
              <a:rPr lang="it-IT" sz="1350" dirty="0" smtClean="0">
                <a:solidFill>
                  <a:srgbClr val="474343"/>
                </a:solidFill>
              </a:rPr>
              <a:t>, Escola </a:t>
            </a:r>
            <a:r>
              <a:rPr lang="it-IT" sz="1350" dirty="0" err="1" smtClean="0">
                <a:solidFill>
                  <a:srgbClr val="474343"/>
                </a:solidFill>
              </a:rPr>
              <a:t>Sentfores</a:t>
            </a:r>
            <a:r>
              <a:rPr lang="it-IT" sz="1350" dirty="0" smtClean="0">
                <a:solidFill>
                  <a:srgbClr val="474343"/>
                </a:solidFill>
              </a:rPr>
              <a:t>, Escola </a:t>
            </a:r>
            <a:r>
              <a:rPr lang="it-IT" sz="1350" dirty="0" err="1" smtClean="0">
                <a:solidFill>
                  <a:srgbClr val="474343"/>
                </a:solidFill>
              </a:rPr>
              <a:t>Estel</a:t>
            </a:r>
            <a:r>
              <a:rPr lang="it-IT" sz="1350" dirty="0" smtClean="0">
                <a:solidFill>
                  <a:srgbClr val="474343"/>
                </a:solidFill>
              </a:rPr>
              <a:t>, </a:t>
            </a:r>
            <a:r>
              <a:rPr lang="it-IT" sz="1350" dirty="0" err="1" smtClean="0">
                <a:solidFill>
                  <a:srgbClr val="474343"/>
                </a:solidFill>
              </a:rPr>
              <a:t>Col·legi</a:t>
            </a:r>
            <a:r>
              <a:rPr lang="it-IT" sz="1350" dirty="0" smtClean="0">
                <a:solidFill>
                  <a:srgbClr val="474343"/>
                </a:solidFill>
              </a:rPr>
              <a:t> </a:t>
            </a:r>
            <a:r>
              <a:rPr lang="it-IT" sz="1350" dirty="0" err="1" smtClean="0">
                <a:solidFill>
                  <a:srgbClr val="474343"/>
                </a:solidFill>
              </a:rPr>
              <a:t>Escorial</a:t>
            </a:r>
            <a:r>
              <a:rPr lang="it-IT" sz="1350" dirty="0" smtClean="0">
                <a:solidFill>
                  <a:srgbClr val="474343"/>
                </a:solidFill>
              </a:rPr>
              <a:t>, </a:t>
            </a:r>
            <a:r>
              <a:rPr lang="it-IT" sz="1350" dirty="0" err="1" smtClean="0">
                <a:solidFill>
                  <a:srgbClr val="474343"/>
                </a:solidFill>
              </a:rPr>
              <a:t>Col·legi</a:t>
            </a:r>
            <a:r>
              <a:rPr lang="it-IT" sz="1350" dirty="0" smtClean="0">
                <a:solidFill>
                  <a:srgbClr val="474343"/>
                </a:solidFill>
              </a:rPr>
              <a:t> </a:t>
            </a:r>
            <a:r>
              <a:rPr lang="it-IT" sz="1350" dirty="0">
                <a:solidFill>
                  <a:srgbClr val="474343"/>
                </a:solidFill>
              </a:rPr>
              <a:t>Pare </a:t>
            </a:r>
            <a:r>
              <a:rPr lang="it-IT" sz="1350" dirty="0" err="1" smtClean="0">
                <a:solidFill>
                  <a:srgbClr val="474343"/>
                </a:solidFill>
              </a:rPr>
              <a:t>Coll</a:t>
            </a:r>
            <a:r>
              <a:rPr lang="it-IT" sz="1350" dirty="0" smtClean="0">
                <a:solidFill>
                  <a:srgbClr val="474343"/>
                </a:solidFill>
              </a:rPr>
              <a:t>, </a:t>
            </a:r>
            <a:r>
              <a:rPr lang="it-IT" sz="1350" dirty="0" err="1" smtClean="0">
                <a:solidFill>
                  <a:srgbClr val="474343"/>
                </a:solidFill>
              </a:rPr>
              <a:t>Col·legi</a:t>
            </a:r>
            <a:r>
              <a:rPr lang="it-IT" sz="1350" dirty="0" smtClean="0">
                <a:solidFill>
                  <a:srgbClr val="474343"/>
                </a:solidFill>
              </a:rPr>
              <a:t> </a:t>
            </a:r>
            <a:r>
              <a:rPr lang="it-IT" sz="1350" dirty="0" err="1">
                <a:solidFill>
                  <a:srgbClr val="474343"/>
                </a:solidFill>
              </a:rPr>
              <a:t>Sagrat</a:t>
            </a:r>
            <a:r>
              <a:rPr lang="it-IT" sz="1350" dirty="0">
                <a:solidFill>
                  <a:srgbClr val="474343"/>
                </a:solidFill>
              </a:rPr>
              <a:t> </a:t>
            </a:r>
            <a:r>
              <a:rPr lang="it-IT" sz="1350" dirty="0" err="1" smtClean="0">
                <a:solidFill>
                  <a:srgbClr val="474343"/>
                </a:solidFill>
              </a:rPr>
              <a:t>Cor</a:t>
            </a:r>
            <a:r>
              <a:rPr lang="it-IT" sz="1350" dirty="0" smtClean="0">
                <a:solidFill>
                  <a:srgbClr val="474343"/>
                </a:solidFill>
              </a:rPr>
              <a:t>, </a:t>
            </a:r>
            <a:r>
              <a:rPr lang="it-IT" sz="1350" dirty="0" err="1" smtClean="0">
                <a:solidFill>
                  <a:srgbClr val="474343"/>
                </a:solidFill>
              </a:rPr>
              <a:t>Col·legi</a:t>
            </a:r>
            <a:r>
              <a:rPr lang="it-IT" sz="1350" dirty="0" smtClean="0">
                <a:solidFill>
                  <a:srgbClr val="474343"/>
                </a:solidFill>
              </a:rPr>
              <a:t> </a:t>
            </a:r>
            <a:r>
              <a:rPr lang="it-IT" sz="1350" dirty="0" err="1">
                <a:solidFill>
                  <a:srgbClr val="474343"/>
                </a:solidFill>
              </a:rPr>
              <a:t>Sant</a:t>
            </a:r>
            <a:r>
              <a:rPr lang="it-IT" sz="1350" dirty="0">
                <a:solidFill>
                  <a:srgbClr val="474343"/>
                </a:solidFill>
              </a:rPr>
              <a:t> </a:t>
            </a:r>
            <a:r>
              <a:rPr lang="it-IT" sz="1350" dirty="0" smtClean="0">
                <a:solidFill>
                  <a:srgbClr val="474343"/>
                </a:solidFill>
              </a:rPr>
              <a:t>Miquel i </a:t>
            </a:r>
            <a:r>
              <a:rPr lang="it-IT" sz="1350" dirty="0" err="1" smtClean="0">
                <a:solidFill>
                  <a:srgbClr val="474343"/>
                </a:solidFill>
              </a:rPr>
              <a:t>Col·legi</a:t>
            </a:r>
            <a:r>
              <a:rPr lang="it-IT" sz="1350" dirty="0" smtClean="0">
                <a:solidFill>
                  <a:srgbClr val="474343"/>
                </a:solidFill>
              </a:rPr>
              <a:t> </a:t>
            </a:r>
            <a:r>
              <a:rPr lang="it-IT" sz="1350" dirty="0">
                <a:solidFill>
                  <a:srgbClr val="474343"/>
                </a:solidFill>
              </a:rPr>
              <a:t>Sta. </a:t>
            </a:r>
            <a:r>
              <a:rPr lang="it-IT" sz="1350" dirty="0" smtClean="0">
                <a:solidFill>
                  <a:srgbClr val="474343"/>
                </a:solidFill>
              </a:rPr>
              <a:t>Caterina</a:t>
            </a:r>
            <a:endParaRPr lang="ca-ES" sz="1350" dirty="0">
              <a:solidFill>
                <a:srgbClr val="474343"/>
              </a:solidFill>
            </a:endParaRPr>
          </a:p>
          <a:p>
            <a:pPr lvl="0" algn="just">
              <a:spcBef>
                <a:spcPts val="600"/>
              </a:spcBef>
            </a:pPr>
            <a:r>
              <a:rPr lang="ca-ES" sz="1350" b="1" dirty="0" smtClean="0">
                <a:solidFill>
                  <a:srgbClr val="474343"/>
                </a:solidFill>
              </a:rPr>
              <a:t>Valoració i continuïtat</a:t>
            </a:r>
          </a:p>
          <a:p>
            <a:pPr algn="just"/>
            <a:r>
              <a:rPr lang="ca-ES" sz="1350" dirty="0">
                <a:solidFill>
                  <a:srgbClr val="474343"/>
                </a:solidFill>
              </a:rPr>
              <a:t>Durant el curs 2014/15, els consellers i conselleres infantils han rebut l'encàrrec de proposar un projecte per a la millora de la ciutat, disposant d'un import màxim de 10000€ per a la seva execució</a:t>
            </a:r>
            <a:r>
              <a:rPr lang="ca-ES" sz="1350" dirty="0" smtClean="0">
                <a:solidFill>
                  <a:srgbClr val="474343"/>
                </a:solidFill>
              </a:rPr>
              <a:t>.</a:t>
            </a:r>
            <a:endParaRPr lang="ca-ES" sz="1350" dirty="0">
              <a:solidFill>
                <a:srgbClr val="474343"/>
              </a:solidFill>
            </a:endParaRPr>
          </a:p>
          <a:p>
            <a:pPr algn="just"/>
            <a:r>
              <a:rPr lang="ca-ES" sz="1350" dirty="0">
                <a:solidFill>
                  <a:srgbClr val="474343"/>
                </a:solidFill>
              </a:rPr>
              <a:t>Per això, al llarg del curs escolar, les aules de 6è de primària representades pel seu conseller/a infantil, han estat valorant les mancances i necessitats de la nostra ciutat, des de la seva mirada, per a poder elaborar una proposta d'acció que busqui millorar aquesta situació</a:t>
            </a:r>
            <a:r>
              <a:rPr lang="ca-ES" sz="1350" dirty="0" smtClean="0">
                <a:solidFill>
                  <a:srgbClr val="474343"/>
                </a:solidFill>
              </a:rPr>
              <a:t>. La proposta que finalment ha estat seleccionada pels 450 alumnes de 6è ha estat la incorporació de gronxadors adaptats per a persones amb dificultats de mobilitat, així com una nova rampa d’accés a la Plaça Major.</a:t>
            </a:r>
          </a:p>
          <a:p>
            <a:pPr algn="just"/>
            <a:r>
              <a:rPr lang="ca-ES" sz="1350" dirty="0" smtClean="0">
                <a:solidFill>
                  <a:srgbClr val="474343"/>
                </a:solidFill>
              </a:rPr>
              <a:t>Durant aquest curs, els consellers/es també han participat a l’Olimpivic, i alguns d’ells han demanat a la Regidora d’educació, l’Anna Erra, que els fes una sessió informativa sobre el funcionament de l’Ajuntament (al mateix Ajuntament o a l’escola, segons demanda).</a:t>
            </a:r>
          </a:p>
        </p:txBody>
      </p:sp>
      <p:sp>
        <p:nvSpPr>
          <p:cNvPr id="4" name="Rectangle 10"/>
          <p:cNvSpPr>
            <a:spLocks noGrp="1" noChangeArrowheads="1"/>
          </p:cNvSpPr>
          <p:nvPr>
            <p:ph type="ctrTitle"/>
          </p:nvPr>
        </p:nvSpPr>
        <p:spPr>
          <a:xfrm>
            <a:off x="0" y="0"/>
            <a:ext cx="12192000" cy="660400"/>
          </a:xfrm>
          <a:solidFill>
            <a:srgbClr val="660033"/>
          </a:solidFill>
        </p:spPr>
        <p:txBody>
          <a:bodyPr>
            <a:normAutofit fontScale="90000"/>
          </a:bodyPr>
          <a:lstStyle/>
          <a:p>
            <a:pPr eaLnBrk="1" fontAlgn="auto" hangingPunct="1">
              <a:spcAft>
                <a:spcPts val="0"/>
              </a:spcAft>
              <a:defRPr/>
            </a:pPr>
            <a:r>
              <a:rPr lang="ca-ES" sz="4800" dirty="0" smtClean="0">
                <a:solidFill>
                  <a:schemeClr val="accent1"/>
                </a:solidFill>
                <a:latin typeface="Calibri" pitchFamily="34" charset="0"/>
              </a:rPr>
              <a:t/>
            </a:r>
            <a:br>
              <a:rPr lang="ca-ES" sz="4800" dirty="0" smtClean="0">
                <a:solidFill>
                  <a:schemeClr val="accent1"/>
                </a:solidFill>
                <a:latin typeface="Calibri" pitchFamily="34" charset="0"/>
              </a:rPr>
            </a:br>
            <a:r>
              <a:rPr lang="ca-ES" sz="4800" dirty="0">
                <a:solidFill>
                  <a:schemeClr val="accent1"/>
                </a:solidFill>
                <a:latin typeface="Calibri" pitchFamily="34" charset="0"/>
              </a:rPr>
              <a:t/>
            </a:r>
            <a:br>
              <a:rPr lang="ca-ES" sz="4800" dirty="0">
                <a:solidFill>
                  <a:schemeClr val="accent1"/>
                </a:solidFill>
                <a:latin typeface="Calibri" pitchFamily="34" charset="0"/>
              </a:rPr>
            </a:br>
            <a:endParaRPr lang="es-ES" sz="4800" dirty="0">
              <a:solidFill>
                <a:schemeClr val="accent1"/>
              </a:solidFill>
              <a:latin typeface="Calibri" pitchFamily="34" charset="0"/>
            </a:endParaRPr>
          </a:p>
        </p:txBody>
      </p:sp>
      <p:sp>
        <p:nvSpPr>
          <p:cNvPr id="5" name="Rectangle 10"/>
          <p:cNvSpPr txBox="1">
            <a:spLocks noChangeArrowheads="1"/>
          </p:cNvSpPr>
          <p:nvPr/>
        </p:nvSpPr>
        <p:spPr>
          <a:xfrm>
            <a:off x="8013700" y="-139700"/>
            <a:ext cx="4178300" cy="8128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pic>
        <p:nvPicPr>
          <p:cNvPr id="9" name="Imat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6185723"/>
            <a:ext cx="1943100" cy="511683"/>
          </a:xfrm>
          <a:prstGeom prst="rect">
            <a:avLst/>
          </a:prstGeom>
        </p:spPr>
      </p:pic>
      <p:sp>
        <p:nvSpPr>
          <p:cNvPr id="15" name="Rectangle arrodonit 14"/>
          <p:cNvSpPr/>
          <p:nvPr/>
        </p:nvSpPr>
        <p:spPr>
          <a:xfrm>
            <a:off x="620708" y="1054099"/>
            <a:ext cx="7062792" cy="360843"/>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3.7 Consistori infantil de la ciutat de Vic</a:t>
            </a:r>
            <a:endParaRPr lang="ca-ES" sz="2000" b="1" dirty="0">
              <a:solidFill>
                <a:srgbClr val="660033"/>
              </a:solidFill>
            </a:endParaRPr>
          </a:p>
        </p:txBody>
      </p:sp>
      <p:sp>
        <p:nvSpPr>
          <p:cNvPr id="13" name="QuadreDeText 12"/>
          <p:cNvSpPr txBox="1"/>
          <p:nvPr/>
        </p:nvSpPr>
        <p:spPr>
          <a:xfrm>
            <a:off x="11290300" y="6550979"/>
            <a:ext cx="901700" cy="261610"/>
          </a:xfrm>
          <a:prstGeom prst="rect">
            <a:avLst/>
          </a:prstGeom>
          <a:noFill/>
        </p:spPr>
        <p:txBody>
          <a:bodyPr wrap="square" rtlCol="0">
            <a:spAutoFit/>
          </a:bodyPr>
          <a:lstStyle/>
          <a:p>
            <a:pPr algn="r"/>
            <a:r>
              <a:rPr lang="ca-ES" sz="1100" dirty="0" smtClean="0">
                <a:solidFill>
                  <a:srgbClr val="474343"/>
                </a:solidFill>
              </a:rPr>
              <a:t>Pg. 38/41</a:t>
            </a:r>
            <a:endParaRPr lang="ca-ES" sz="1100" dirty="0">
              <a:solidFill>
                <a:srgbClr val="474343"/>
              </a:solidFill>
            </a:endParaRPr>
          </a:p>
        </p:txBody>
      </p:sp>
      <p:pic>
        <p:nvPicPr>
          <p:cNvPr id="16" name="Imat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7600" y="6154348"/>
            <a:ext cx="1384300" cy="625231"/>
          </a:xfrm>
          <a:prstGeom prst="rect">
            <a:avLst/>
          </a:prstGeom>
        </p:spPr>
      </p:pic>
      <p:sp>
        <p:nvSpPr>
          <p:cNvPr id="12" name="Rectangle 10"/>
          <p:cNvSpPr txBox="1">
            <a:spLocks noChangeArrowheads="1"/>
          </p:cNvSpPr>
          <p:nvPr/>
        </p:nvSpPr>
        <p:spPr>
          <a:xfrm>
            <a:off x="8013700" y="-7457"/>
            <a:ext cx="4178300" cy="664228"/>
          </a:xfrm>
          <a:prstGeom prst="rect">
            <a:avLst/>
          </a:prstGeom>
          <a:solidFill>
            <a:srgbClr val="6600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sp>
        <p:nvSpPr>
          <p:cNvPr id="18" name="Rectangle arrodonit 17">
            <a:hlinkClick r:id="rId4"/>
          </p:cNvPr>
          <p:cNvSpPr/>
          <p:nvPr/>
        </p:nvSpPr>
        <p:spPr>
          <a:xfrm>
            <a:off x="9448800" y="1047506"/>
            <a:ext cx="2058992" cy="323362"/>
          </a:xfrm>
          <a:prstGeom prst="roundRect">
            <a:avLst/>
          </a:prstGeom>
          <a:solidFill>
            <a:schemeClr val="accent3">
              <a:lumMod val="60000"/>
              <a:lumOff val="4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smtClean="0">
                <a:solidFill>
                  <a:schemeClr val="accent1">
                    <a:lumMod val="75000"/>
                  </a:schemeClr>
                </a:solidFill>
              </a:rPr>
              <a:t>Més informació a la web</a:t>
            </a:r>
            <a:endParaRPr lang="ca-ES" sz="1400" dirty="0">
              <a:solidFill>
                <a:schemeClr val="accent1">
                  <a:lumMod val="75000"/>
                </a:schemeClr>
              </a:solidFill>
            </a:endParaRPr>
          </a:p>
        </p:txBody>
      </p:sp>
      <p:sp>
        <p:nvSpPr>
          <p:cNvPr id="19" name="Rectangle arrodonit 18"/>
          <p:cNvSpPr/>
          <p:nvPr/>
        </p:nvSpPr>
        <p:spPr>
          <a:xfrm>
            <a:off x="190500" y="128979"/>
            <a:ext cx="76835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3. </a:t>
            </a:r>
            <a:r>
              <a:rPr lang="ca-ES" sz="2000" b="1" dirty="0">
                <a:solidFill>
                  <a:srgbClr val="660033"/>
                </a:solidFill>
              </a:rPr>
              <a:t>Projectes relacionats amb l’educació i formació al llarg de la </a:t>
            </a:r>
            <a:r>
              <a:rPr lang="ca-ES" sz="2000" b="1" dirty="0" smtClean="0">
                <a:solidFill>
                  <a:srgbClr val="660033"/>
                </a:solidFill>
              </a:rPr>
              <a:t>vida</a:t>
            </a:r>
            <a:endParaRPr lang="ca-ES" sz="2000" b="1" dirty="0">
              <a:solidFill>
                <a:srgbClr val="660033"/>
              </a:solidFill>
            </a:endParaRPr>
          </a:p>
        </p:txBody>
      </p:sp>
      <p:sp>
        <p:nvSpPr>
          <p:cNvPr id="20" name="Fletxa corbada cap amunt 19">
            <a:hlinkClick r:id="rId5" action="ppaction://hlinksldjump"/>
          </p:cNvPr>
          <p:cNvSpPr/>
          <p:nvPr/>
        </p:nvSpPr>
        <p:spPr>
          <a:xfrm rot="15868668">
            <a:off x="7481847" y="176268"/>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Tree>
    <p:extLst>
      <p:ext uri="{BB962C8B-B14F-4D97-AF65-F5344CB8AC3E}">
        <p14:creationId xmlns:p14="http://schemas.microsoft.com/office/powerpoint/2010/main" val="38491772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arrodonit 39"/>
          <p:cNvSpPr/>
          <p:nvPr/>
        </p:nvSpPr>
        <p:spPr>
          <a:xfrm>
            <a:off x="990600" y="1271714"/>
            <a:ext cx="10477500" cy="4857234"/>
          </a:xfrm>
          <a:prstGeom prst="roundRect">
            <a:avLst/>
          </a:prstGeom>
          <a:solidFill>
            <a:schemeClr val="bg1"/>
          </a:solidFill>
          <a:ln cap="rnd">
            <a:solidFill>
              <a:srgbClr val="660033"/>
            </a:solidFill>
            <a:round/>
          </a:ln>
        </p:spPr>
        <p:style>
          <a:lnRef idx="2">
            <a:schemeClr val="accent1">
              <a:shade val="50000"/>
            </a:schemeClr>
          </a:lnRef>
          <a:fillRef idx="1">
            <a:schemeClr val="accent1"/>
          </a:fillRef>
          <a:effectRef idx="0">
            <a:schemeClr val="accent1"/>
          </a:effectRef>
          <a:fontRef idx="minor">
            <a:schemeClr val="lt1"/>
          </a:fontRef>
        </p:style>
        <p:txBody>
          <a:bodyPr tIns="108000" bIns="36000" numCol="2" spcCol="180000" rtlCol="0" anchor="t" anchorCtr="0"/>
          <a:lstStyle/>
          <a:p>
            <a:pPr algn="just"/>
            <a:r>
              <a:rPr lang="ca-ES" sz="1400" b="1" dirty="0" smtClean="0">
                <a:solidFill>
                  <a:srgbClr val="474343"/>
                </a:solidFill>
              </a:rPr>
              <a:t>Breu descripció</a:t>
            </a:r>
          </a:p>
          <a:p>
            <a:pPr algn="just"/>
            <a:r>
              <a:rPr lang="ca-ES" sz="1400" dirty="0" smtClean="0">
                <a:solidFill>
                  <a:srgbClr val="474343"/>
                </a:solidFill>
              </a:rPr>
              <a:t>Al llarg de l’any, la Regidoria d’educació ofereix beques i ajuts adreçats a les AMPAs de la ciutat (escoles bressol, llars d’infants, educació infantil, primària i secundària), amb la finalitat de donar suport a les famílies tan pel que fa a la compra de llibres com per al servei de menjador.</a:t>
            </a:r>
          </a:p>
          <a:p>
            <a:pPr algn="just"/>
            <a:r>
              <a:rPr lang="ca-ES" sz="1400" dirty="0" smtClean="0">
                <a:solidFill>
                  <a:srgbClr val="474343"/>
                </a:solidFill>
              </a:rPr>
              <a:t>Per tal d’informar sobre les condicions específiques per a l’atorgament d’aquest tipus d’ajut, així com d’agilitzar els tràmits que les AMPAs hauran de seguir, es fan reunions específiques on es tracta aquest tema. </a:t>
            </a:r>
          </a:p>
          <a:p>
            <a:pPr algn="just">
              <a:spcBef>
                <a:spcPts val="600"/>
              </a:spcBef>
            </a:pPr>
            <a:r>
              <a:rPr lang="ca-ES" sz="1400" b="1" dirty="0" smtClean="0">
                <a:solidFill>
                  <a:srgbClr val="474343"/>
                </a:solidFill>
              </a:rPr>
              <a:t>Objectius</a:t>
            </a:r>
            <a:endParaRPr lang="ca-ES" sz="1400" dirty="0" smtClean="0">
              <a:solidFill>
                <a:srgbClr val="474343"/>
              </a:solidFill>
            </a:endParaRPr>
          </a:p>
          <a:p>
            <a:pPr marL="285750" indent="-285750" algn="just">
              <a:buFont typeface="Arial" panose="020B0604020202020204" pitchFamily="34" charset="0"/>
              <a:buChar char="•"/>
            </a:pPr>
            <a:r>
              <a:rPr lang="ca-ES" sz="1400" dirty="0" smtClean="0">
                <a:solidFill>
                  <a:srgbClr val="474343"/>
                </a:solidFill>
              </a:rPr>
              <a:t>Donar suport econòmic a les famílies per a l’escolarització dels fills/es.</a:t>
            </a:r>
          </a:p>
          <a:p>
            <a:pPr algn="just">
              <a:spcBef>
                <a:spcPts val="600"/>
              </a:spcBef>
            </a:pPr>
            <a:r>
              <a:rPr lang="ca-ES" sz="1400" b="1" dirty="0" smtClean="0">
                <a:solidFill>
                  <a:srgbClr val="474343"/>
                </a:solidFill>
              </a:rPr>
              <a:t>Destinataris</a:t>
            </a:r>
          </a:p>
          <a:p>
            <a:pPr algn="just"/>
            <a:r>
              <a:rPr lang="ca-ES" sz="1400" dirty="0" smtClean="0">
                <a:solidFill>
                  <a:srgbClr val="474343"/>
                </a:solidFill>
              </a:rPr>
              <a:t>AMPAs dels centres educatius d’infantil, primària, secundària, escoles bressol i llars d’infants.</a:t>
            </a:r>
          </a:p>
          <a:p>
            <a:pPr algn="just">
              <a:spcBef>
                <a:spcPts val="600"/>
              </a:spcBef>
            </a:pPr>
            <a:r>
              <a:rPr lang="ca-ES" sz="1400" b="1" dirty="0" smtClean="0">
                <a:solidFill>
                  <a:srgbClr val="474343"/>
                </a:solidFill>
              </a:rPr>
              <a:t>Centres educatius participants</a:t>
            </a:r>
            <a:endParaRPr lang="ca-ES" sz="1400" b="1" dirty="0">
              <a:solidFill>
                <a:srgbClr val="474343"/>
              </a:solidFill>
            </a:endParaRPr>
          </a:p>
          <a:p>
            <a:pPr algn="just"/>
            <a:r>
              <a:rPr lang="ca-ES" sz="1400" dirty="0">
                <a:solidFill>
                  <a:srgbClr val="474343"/>
                </a:solidFill>
              </a:rPr>
              <a:t>Centres educatius de la ciutat</a:t>
            </a:r>
          </a:p>
          <a:p>
            <a:pPr lvl="0" algn="just">
              <a:spcBef>
                <a:spcPts val="600"/>
              </a:spcBef>
            </a:pPr>
            <a:r>
              <a:rPr lang="ca-ES" sz="1400" b="1" dirty="0" smtClean="0">
                <a:solidFill>
                  <a:srgbClr val="474343"/>
                </a:solidFill>
              </a:rPr>
              <a:t>Valoració i continuïtat</a:t>
            </a:r>
          </a:p>
          <a:p>
            <a:pPr lvl="0" algn="just"/>
            <a:r>
              <a:rPr lang="ca-ES" sz="1400" dirty="0" smtClean="0">
                <a:solidFill>
                  <a:srgbClr val="474343"/>
                </a:solidFill>
              </a:rPr>
              <a:t>Es valora positivament atès que esdevé un suport en la compra de material necessari per a l’escolarització dels fills/es, així com en el servei de menjador del que moltes famílies necessiten fer-ne ús.</a:t>
            </a:r>
          </a:p>
        </p:txBody>
      </p:sp>
      <p:sp>
        <p:nvSpPr>
          <p:cNvPr id="4" name="Rectangle 10"/>
          <p:cNvSpPr>
            <a:spLocks noGrp="1" noChangeArrowheads="1"/>
          </p:cNvSpPr>
          <p:nvPr>
            <p:ph type="ctrTitle"/>
          </p:nvPr>
        </p:nvSpPr>
        <p:spPr>
          <a:xfrm>
            <a:off x="0" y="0"/>
            <a:ext cx="12192000" cy="660400"/>
          </a:xfrm>
          <a:solidFill>
            <a:srgbClr val="660033"/>
          </a:solidFill>
        </p:spPr>
        <p:txBody>
          <a:bodyPr>
            <a:normAutofit fontScale="90000"/>
          </a:bodyPr>
          <a:lstStyle/>
          <a:p>
            <a:pPr eaLnBrk="1" fontAlgn="auto" hangingPunct="1">
              <a:spcAft>
                <a:spcPts val="0"/>
              </a:spcAft>
              <a:defRPr/>
            </a:pPr>
            <a:r>
              <a:rPr lang="ca-ES" sz="4800" dirty="0" smtClean="0">
                <a:solidFill>
                  <a:schemeClr val="accent1"/>
                </a:solidFill>
                <a:latin typeface="Calibri" pitchFamily="34" charset="0"/>
              </a:rPr>
              <a:t/>
            </a:r>
            <a:br>
              <a:rPr lang="ca-ES" sz="4800" dirty="0" smtClean="0">
                <a:solidFill>
                  <a:schemeClr val="accent1"/>
                </a:solidFill>
                <a:latin typeface="Calibri" pitchFamily="34" charset="0"/>
              </a:rPr>
            </a:br>
            <a:r>
              <a:rPr lang="ca-ES" sz="4800" dirty="0">
                <a:solidFill>
                  <a:schemeClr val="accent1"/>
                </a:solidFill>
                <a:latin typeface="Calibri" pitchFamily="34" charset="0"/>
              </a:rPr>
              <a:t/>
            </a:r>
            <a:br>
              <a:rPr lang="ca-ES" sz="4800" dirty="0">
                <a:solidFill>
                  <a:schemeClr val="accent1"/>
                </a:solidFill>
                <a:latin typeface="Calibri" pitchFamily="34" charset="0"/>
              </a:rPr>
            </a:br>
            <a:endParaRPr lang="es-ES" sz="4800" dirty="0">
              <a:solidFill>
                <a:schemeClr val="accent1"/>
              </a:solidFill>
              <a:latin typeface="Calibri" pitchFamily="34" charset="0"/>
            </a:endParaRPr>
          </a:p>
        </p:txBody>
      </p:sp>
      <p:pic>
        <p:nvPicPr>
          <p:cNvPr id="9" name="Imat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6185723"/>
            <a:ext cx="1943100" cy="511683"/>
          </a:xfrm>
          <a:prstGeom prst="rect">
            <a:avLst/>
          </a:prstGeom>
        </p:spPr>
      </p:pic>
      <p:sp>
        <p:nvSpPr>
          <p:cNvPr id="15" name="Rectangle arrodonit 14"/>
          <p:cNvSpPr/>
          <p:nvPr/>
        </p:nvSpPr>
        <p:spPr>
          <a:xfrm>
            <a:off x="620708" y="1054099"/>
            <a:ext cx="7062792" cy="360843"/>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3.8 Subvencions, beques i ajuts adreçats a les AMPAs</a:t>
            </a:r>
            <a:endParaRPr lang="ca-ES" sz="2000" b="1" dirty="0">
              <a:solidFill>
                <a:srgbClr val="660033"/>
              </a:solidFill>
            </a:endParaRPr>
          </a:p>
        </p:txBody>
      </p:sp>
      <p:sp>
        <p:nvSpPr>
          <p:cNvPr id="13" name="QuadreDeText 12"/>
          <p:cNvSpPr txBox="1"/>
          <p:nvPr/>
        </p:nvSpPr>
        <p:spPr>
          <a:xfrm>
            <a:off x="11290300" y="6550979"/>
            <a:ext cx="901700" cy="261610"/>
          </a:xfrm>
          <a:prstGeom prst="rect">
            <a:avLst/>
          </a:prstGeom>
          <a:noFill/>
        </p:spPr>
        <p:txBody>
          <a:bodyPr wrap="square" rtlCol="0">
            <a:spAutoFit/>
          </a:bodyPr>
          <a:lstStyle/>
          <a:p>
            <a:pPr algn="r"/>
            <a:r>
              <a:rPr lang="ca-ES" sz="1100" dirty="0" smtClean="0">
                <a:solidFill>
                  <a:srgbClr val="474343"/>
                </a:solidFill>
              </a:rPr>
              <a:t>Pg. 39/41</a:t>
            </a:r>
            <a:endParaRPr lang="ca-ES" sz="1100" dirty="0">
              <a:solidFill>
                <a:srgbClr val="474343"/>
              </a:solidFill>
            </a:endParaRPr>
          </a:p>
        </p:txBody>
      </p:sp>
      <p:pic>
        <p:nvPicPr>
          <p:cNvPr id="17" name="Imat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7600" y="6154348"/>
            <a:ext cx="1384300" cy="625231"/>
          </a:xfrm>
          <a:prstGeom prst="rect">
            <a:avLst/>
          </a:prstGeom>
        </p:spPr>
      </p:pic>
      <p:sp>
        <p:nvSpPr>
          <p:cNvPr id="14" name="Rectangle 10"/>
          <p:cNvSpPr txBox="1">
            <a:spLocks noChangeArrowheads="1"/>
          </p:cNvSpPr>
          <p:nvPr/>
        </p:nvSpPr>
        <p:spPr>
          <a:xfrm>
            <a:off x="8013700" y="-7457"/>
            <a:ext cx="4178300" cy="664228"/>
          </a:xfrm>
          <a:prstGeom prst="rect">
            <a:avLst/>
          </a:prstGeom>
          <a:solidFill>
            <a:srgbClr val="6600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sp>
        <p:nvSpPr>
          <p:cNvPr id="11" name="Rectangle arrodonit 10"/>
          <p:cNvSpPr/>
          <p:nvPr/>
        </p:nvSpPr>
        <p:spPr>
          <a:xfrm>
            <a:off x="190500" y="128979"/>
            <a:ext cx="76835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3. </a:t>
            </a:r>
            <a:r>
              <a:rPr lang="ca-ES" sz="2000" b="1" dirty="0">
                <a:solidFill>
                  <a:srgbClr val="660033"/>
                </a:solidFill>
              </a:rPr>
              <a:t>Projectes relacionats amb l’educació i formació al llarg de la </a:t>
            </a:r>
            <a:r>
              <a:rPr lang="ca-ES" sz="2000" b="1" dirty="0" smtClean="0">
                <a:solidFill>
                  <a:srgbClr val="660033"/>
                </a:solidFill>
              </a:rPr>
              <a:t>vida</a:t>
            </a:r>
            <a:endParaRPr lang="ca-ES" sz="2000" b="1" dirty="0">
              <a:solidFill>
                <a:srgbClr val="660033"/>
              </a:solidFill>
            </a:endParaRPr>
          </a:p>
        </p:txBody>
      </p:sp>
      <p:sp>
        <p:nvSpPr>
          <p:cNvPr id="12" name="Fletxa corbada cap amunt 11">
            <a:hlinkClick r:id="rId4" action="ppaction://hlinksldjump"/>
          </p:cNvPr>
          <p:cNvSpPr/>
          <p:nvPr/>
        </p:nvSpPr>
        <p:spPr>
          <a:xfrm rot="15868668">
            <a:off x="7481847" y="176268"/>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Tree>
    <p:extLst>
      <p:ext uri="{BB962C8B-B14F-4D97-AF65-F5344CB8AC3E}">
        <p14:creationId xmlns:p14="http://schemas.microsoft.com/office/powerpoint/2010/main" val="218246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arrodonit 39"/>
          <p:cNvSpPr/>
          <p:nvPr/>
        </p:nvSpPr>
        <p:spPr>
          <a:xfrm>
            <a:off x="990600" y="1271714"/>
            <a:ext cx="10477500" cy="4857234"/>
          </a:xfrm>
          <a:prstGeom prst="roundRect">
            <a:avLst/>
          </a:prstGeom>
          <a:solidFill>
            <a:schemeClr val="bg1"/>
          </a:solidFill>
          <a:ln cap="rnd">
            <a:solidFill>
              <a:srgbClr val="660033"/>
            </a:solidFill>
            <a:round/>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36000" numCol="2" spcCol="180000" rtlCol="0" anchor="t" anchorCtr="0"/>
          <a:lstStyle/>
          <a:p>
            <a:pPr algn="just"/>
            <a:r>
              <a:rPr lang="ca-ES" sz="1400" b="1" dirty="0" smtClean="0">
                <a:solidFill>
                  <a:srgbClr val="474343"/>
                </a:solidFill>
              </a:rPr>
              <a:t>Breu descripció</a:t>
            </a:r>
          </a:p>
          <a:p>
            <a:pPr algn="just"/>
            <a:r>
              <a:rPr lang="ca-ES" sz="1400" dirty="0">
                <a:solidFill>
                  <a:srgbClr val="474343"/>
                </a:solidFill>
              </a:rPr>
              <a:t>L'Oficina Municipal d'Escolarització és l’organisme creat pel Departament d’Educació de la Generalitat de Catalunya i l’Ajuntament de Vic per regular el procés d’escolarització de l'alumnat als centres docents finançats amb fons públics en els nivells d’educació infantil, educació primària i educació secundària obligatòria de la ciutat de Vic</a:t>
            </a:r>
            <a:r>
              <a:rPr lang="ca-ES" sz="1400" dirty="0" smtClean="0">
                <a:solidFill>
                  <a:srgbClr val="474343"/>
                </a:solidFill>
              </a:rPr>
              <a:t>.</a:t>
            </a:r>
          </a:p>
          <a:p>
            <a:pPr algn="just"/>
            <a:r>
              <a:rPr lang="ca-ES" sz="1400" dirty="0">
                <a:solidFill>
                  <a:srgbClr val="474343"/>
                </a:solidFill>
              </a:rPr>
              <a:t>L’OME permet regular i mantenir el sistema d’escolarització de la ciutat, que inclou el repartiment equitatiu de l’alumnat, en període de matrícula viva, a través de la Comissió de Garanties d’Admissió.</a:t>
            </a:r>
          </a:p>
          <a:p>
            <a:pPr algn="just">
              <a:spcBef>
                <a:spcPts val="600"/>
              </a:spcBef>
            </a:pPr>
            <a:r>
              <a:rPr lang="ca-ES" sz="1400" b="1" dirty="0" smtClean="0">
                <a:solidFill>
                  <a:srgbClr val="474343"/>
                </a:solidFill>
              </a:rPr>
              <a:t>Objectius</a:t>
            </a:r>
            <a:endParaRPr lang="ca-ES" sz="1400" dirty="0" smtClean="0">
              <a:solidFill>
                <a:srgbClr val="474343"/>
              </a:solidFill>
            </a:endParaRPr>
          </a:p>
          <a:p>
            <a:pPr marL="285750" indent="-285750" algn="just">
              <a:buFont typeface="Arial" panose="020B0604020202020204" pitchFamily="34" charset="0"/>
              <a:buChar char="•"/>
            </a:pPr>
            <a:r>
              <a:rPr lang="ca-ES" sz="1400" dirty="0" smtClean="0">
                <a:solidFill>
                  <a:srgbClr val="474343"/>
                </a:solidFill>
              </a:rPr>
              <a:t>Informar</a:t>
            </a:r>
            <a:r>
              <a:rPr lang="ca-ES" sz="1400" dirty="0">
                <a:solidFill>
                  <a:srgbClr val="474343"/>
                </a:solidFill>
              </a:rPr>
              <a:t>, orientar i assessorar de manera personal i individualitzada a les famílies de tota l’oferta educativa de la </a:t>
            </a:r>
            <a:r>
              <a:rPr lang="ca-ES" sz="1400" dirty="0" smtClean="0">
                <a:solidFill>
                  <a:srgbClr val="474343"/>
                </a:solidFill>
              </a:rPr>
              <a:t>ciutat, </a:t>
            </a:r>
            <a:r>
              <a:rPr lang="ca-ES" sz="1400" dirty="0">
                <a:solidFill>
                  <a:srgbClr val="474343"/>
                </a:solidFill>
              </a:rPr>
              <a:t>així com dels aspectes més concrets sobre l’educació dels nens i nenes. </a:t>
            </a:r>
          </a:p>
          <a:p>
            <a:pPr marL="285750" indent="-285750" algn="just">
              <a:buFont typeface="Arial" panose="020B0604020202020204" pitchFamily="34" charset="0"/>
              <a:buChar char="•"/>
            </a:pPr>
            <a:r>
              <a:rPr lang="ca-ES" sz="1400" dirty="0" smtClean="0">
                <a:solidFill>
                  <a:srgbClr val="474343"/>
                </a:solidFill>
              </a:rPr>
              <a:t>Informar </a:t>
            </a:r>
            <a:r>
              <a:rPr lang="ca-ES" sz="1400" dirty="0">
                <a:solidFill>
                  <a:srgbClr val="474343"/>
                </a:solidFill>
              </a:rPr>
              <a:t>i assessorar sobre el procés de preinscripció i matrícula a educació infantil, primària i secundària.</a:t>
            </a:r>
          </a:p>
          <a:p>
            <a:pPr marL="285750" indent="-285750" algn="just">
              <a:buFont typeface="Arial" panose="020B0604020202020204" pitchFamily="34" charset="0"/>
              <a:buChar char="•"/>
            </a:pPr>
            <a:r>
              <a:rPr lang="ca-ES" sz="1400" dirty="0" smtClean="0">
                <a:solidFill>
                  <a:srgbClr val="474343"/>
                </a:solidFill>
              </a:rPr>
              <a:t>En </a:t>
            </a:r>
            <a:r>
              <a:rPr lang="ca-ES" sz="1400" dirty="0">
                <a:solidFill>
                  <a:srgbClr val="474343"/>
                </a:solidFill>
              </a:rPr>
              <a:t>període de preinscripció ordinària atendre a totes les famílies que s’adrecen a la oficina a formalitzar la preinscripció i a demanar informació i assessorament. </a:t>
            </a:r>
            <a:endParaRPr lang="ca-ES" sz="1400" dirty="0" smtClean="0">
              <a:solidFill>
                <a:srgbClr val="474343"/>
              </a:solidFill>
            </a:endParaRPr>
          </a:p>
          <a:p>
            <a:pPr marL="285750" indent="-285750" algn="just">
              <a:buFont typeface="Arial" panose="020B0604020202020204" pitchFamily="34" charset="0"/>
              <a:buChar char="•"/>
            </a:pPr>
            <a:r>
              <a:rPr lang="ca-ES" sz="1400" dirty="0" smtClean="0">
                <a:solidFill>
                  <a:srgbClr val="474343"/>
                </a:solidFill>
              </a:rPr>
              <a:t>Procurar </a:t>
            </a:r>
            <a:r>
              <a:rPr lang="ca-ES" sz="1400" dirty="0">
                <a:solidFill>
                  <a:srgbClr val="474343"/>
                </a:solidFill>
              </a:rPr>
              <a:t>una distribució equilibrada de l’alumnat amb necessitats educatives específiques que en permeti la integració, faciliti la cohesió social i afavoreixi una qualitat educativa adequada per a tota la població escolar, en el marc de les previsions del Decret i de les funcions atribuïdes a la Comissió de Garanties d’Admissió.</a:t>
            </a:r>
          </a:p>
          <a:p>
            <a:pPr marL="285750" indent="-285750" algn="just">
              <a:buFont typeface="Arial" panose="020B0604020202020204" pitchFamily="34" charset="0"/>
              <a:buChar char="•"/>
            </a:pPr>
            <a:r>
              <a:rPr lang="ca-ES" sz="1400" dirty="0" smtClean="0">
                <a:solidFill>
                  <a:srgbClr val="474343"/>
                </a:solidFill>
              </a:rPr>
              <a:t>Recollir </a:t>
            </a:r>
            <a:r>
              <a:rPr lang="ca-ES" sz="1400" dirty="0">
                <a:solidFill>
                  <a:srgbClr val="474343"/>
                </a:solidFill>
              </a:rPr>
              <a:t>les preinscripcions de les persones que arriben a Vic durant l’any, quan ja no és període de preinscripcions, i fer-ne un seguiment fins que ja estan escolaritzats. Informar a les famílies de tota l’oferta educativa i del procés d’assignació de plaça escolar. </a:t>
            </a:r>
          </a:p>
          <a:p>
            <a:pPr marL="285750" indent="-285750" algn="just">
              <a:buFont typeface="Arial" panose="020B0604020202020204" pitchFamily="34" charset="0"/>
              <a:buChar char="•"/>
            </a:pPr>
            <a:r>
              <a:rPr lang="ca-ES" sz="1400" dirty="0" smtClean="0">
                <a:solidFill>
                  <a:srgbClr val="474343"/>
                </a:solidFill>
              </a:rPr>
              <a:t>Vetllar </a:t>
            </a:r>
            <a:r>
              <a:rPr lang="ca-ES" sz="1400" dirty="0">
                <a:solidFill>
                  <a:srgbClr val="474343"/>
                </a:solidFill>
              </a:rPr>
              <a:t>pel compliment de la legalitat del procés d’admissió de l’alumnat en el seu àmbit d’actuació, mitjançant la Comissió de Garanties d’Admissió.</a:t>
            </a:r>
          </a:p>
          <a:p>
            <a:pPr algn="just"/>
            <a:endParaRPr lang="ca-ES" sz="1400" dirty="0" smtClean="0">
              <a:solidFill>
                <a:srgbClr val="474343"/>
              </a:solidFill>
            </a:endParaRPr>
          </a:p>
        </p:txBody>
      </p:sp>
      <p:sp>
        <p:nvSpPr>
          <p:cNvPr id="4" name="Rectangle 10"/>
          <p:cNvSpPr>
            <a:spLocks noGrp="1" noChangeArrowheads="1"/>
          </p:cNvSpPr>
          <p:nvPr>
            <p:ph type="ctrTitle"/>
          </p:nvPr>
        </p:nvSpPr>
        <p:spPr>
          <a:xfrm>
            <a:off x="0" y="0"/>
            <a:ext cx="12192000" cy="660400"/>
          </a:xfrm>
          <a:solidFill>
            <a:srgbClr val="660033"/>
          </a:solidFill>
        </p:spPr>
        <p:txBody>
          <a:bodyPr>
            <a:normAutofit fontScale="90000"/>
          </a:bodyPr>
          <a:lstStyle/>
          <a:p>
            <a:pPr eaLnBrk="1" fontAlgn="auto" hangingPunct="1">
              <a:spcAft>
                <a:spcPts val="0"/>
              </a:spcAft>
              <a:defRPr/>
            </a:pPr>
            <a:r>
              <a:rPr lang="ca-ES" sz="4800" dirty="0" smtClean="0">
                <a:solidFill>
                  <a:schemeClr val="accent1"/>
                </a:solidFill>
                <a:latin typeface="Calibri" pitchFamily="34" charset="0"/>
              </a:rPr>
              <a:t/>
            </a:r>
            <a:br>
              <a:rPr lang="ca-ES" sz="4800" dirty="0" smtClean="0">
                <a:solidFill>
                  <a:schemeClr val="accent1"/>
                </a:solidFill>
                <a:latin typeface="Calibri" pitchFamily="34" charset="0"/>
              </a:rPr>
            </a:br>
            <a:r>
              <a:rPr lang="ca-ES" sz="4800" dirty="0">
                <a:solidFill>
                  <a:schemeClr val="accent1"/>
                </a:solidFill>
                <a:latin typeface="Calibri" pitchFamily="34" charset="0"/>
              </a:rPr>
              <a:t/>
            </a:r>
            <a:br>
              <a:rPr lang="ca-ES" sz="4800" dirty="0">
                <a:solidFill>
                  <a:schemeClr val="accent1"/>
                </a:solidFill>
                <a:latin typeface="Calibri" pitchFamily="34" charset="0"/>
              </a:rPr>
            </a:br>
            <a:endParaRPr lang="es-ES" sz="4800" dirty="0">
              <a:solidFill>
                <a:schemeClr val="accent1"/>
              </a:solidFill>
              <a:latin typeface="Calibri" pitchFamily="34" charset="0"/>
            </a:endParaRPr>
          </a:p>
        </p:txBody>
      </p:sp>
      <p:pic>
        <p:nvPicPr>
          <p:cNvPr id="9" name="Imat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00" y="6185723"/>
            <a:ext cx="1943100" cy="511683"/>
          </a:xfrm>
          <a:prstGeom prst="rect">
            <a:avLst/>
          </a:prstGeom>
        </p:spPr>
      </p:pic>
      <p:sp>
        <p:nvSpPr>
          <p:cNvPr id="15" name="Rectangle arrodonit 14"/>
          <p:cNvSpPr/>
          <p:nvPr/>
        </p:nvSpPr>
        <p:spPr>
          <a:xfrm>
            <a:off x="620708" y="1054099"/>
            <a:ext cx="6148392" cy="360843"/>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Oficina Municipal d’Escolarització (OME)</a:t>
            </a:r>
            <a:endParaRPr lang="ca-ES" sz="2000" b="1" dirty="0">
              <a:solidFill>
                <a:srgbClr val="660033"/>
              </a:solidFill>
            </a:endParaRPr>
          </a:p>
        </p:txBody>
      </p:sp>
      <p:sp>
        <p:nvSpPr>
          <p:cNvPr id="13" name="QuadreDeText 12"/>
          <p:cNvSpPr txBox="1"/>
          <p:nvPr/>
        </p:nvSpPr>
        <p:spPr>
          <a:xfrm>
            <a:off x="11290300" y="6550979"/>
            <a:ext cx="901700" cy="261610"/>
          </a:xfrm>
          <a:prstGeom prst="rect">
            <a:avLst/>
          </a:prstGeom>
          <a:noFill/>
        </p:spPr>
        <p:txBody>
          <a:bodyPr wrap="square" rtlCol="0">
            <a:spAutoFit/>
          </a:bodyPr>
          <a:lstStyle/>
          <a:p>
            <a:pPr algn="r"/>
            <a:r>
              <a:rPr lang="ca-ES" sz="1100" dirty="0" smtClean="0">
                <a:solidFill>
                  <a:srgbClr val="474343"/>
                </a:solidFill>
              </a:rPr>
              <a:t>Pg. 4/41</a:t>
            </a:r>
            <a:endParaRPr lang="ca-ES" sz="1100" dirty="0">
              <a:solidFill>
                <a:srgbClr val="474343"/>
              </a:solidFill>
            </a:endParaRPr>
          </a:p>
        </p:txBody>
      </p:sp>
      <p:pic>
        <p:nvPicPr>
          <p:cNvPr id="14" name="Imat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7600" y="6154348"/>
            <a:ext cx="1384300" cy="625231"/>
          </a:xfrm>
          <a:prstGeom prst="rect">
            <a:avLst/>
          </a:prstGeom>
        </p:spPr>
      </p:pic>
      <p:sp>
        <p:nvSpPr>
          <p:cNvPr id="11" name="Rectangle arrodonit 10"/>
          <p:cNvSpPr/>
          <p:nvPr/>
        </p:nvSpPr>
        <p:spPr>
          <a:xfrm>
            <a:off x="190500" y="128979"/>
            <a:ext cx="42164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Serveis i equipaments municipals</a:t>
            </a:r>
            <a:endParaRPr lang="ca-ES" sz="2000" b="1" dirty="0">
              <a:solidFill>
                <a:srgbClr val="660033"/>
              </a:solidFill>
            </a:endParaRPr>
          </a:p>
        </p:txBody>
      </p:sp>
      <p:sp>
        <p:nvSpPr>
          <p:cNvPr id="12" name="Fletxa corbada cap amunt 11">
            <a:hlinkClick r:id="rId5" action="ppaction://hlinksldjump"/>
          </p:cNvPr>
          <p:cNvSpPr/>
          <p:nvPr/>
        </p:nvSpPr>
        <p:spPr>
          <a:xfrm rot="15868668">
            <a:off x="3995628" y="176268"/>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16" name="Rectangle 10"/>
          <p:cNvSpPr txBox="1">
            <a:spLocks noChangeArrowheads="1"/>
          </p:cNvSpPr>
          <p:nvPr/>
        </p:nvSpPr>
        <p:spPr>
          <a:xfrm>
            <a:off x="8013700" y="-7457"/>
            <a:ext cx="4178300" cy="664228"/>
          </a:xfrm>
          <a:prstGeom prst="rect">
            <a:avLst/>
          </a:prstGeom>
          <a:solidFill>
            <a:srgbClr val="6600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sp>
        <p:nvSpPr>
          <p:cNvPr id="17" name="Rectangle arrodonit 16">
            <a:hlinkClick r:id="rId6"/>
          </p:cNvPr>
          <p:cNvSpPr/>
          <p:nvPr/>
        </p:nvSpPr>
        <p:spPr>
          <a:xfrm>
            <a:off x="9448800" y="1047506"/>
            <a:ext cx="2058992" cy="323362"/>
          </a:xfrm>
          <a:prstGeom prst="roundRect">
            <a:avLst/>
          </a:prstGeom>
          <a:solidFill>
            <a:schemeClr val="accent3">
              <a:lumMod val="60000"/>
              <a:lumOff val="4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smtClean="0">
                <a:solidFill>
                  <a:schemeClr val="accent1">
                    <a:lumMod val="75000"/>
                  </a:schemeClr>
                </a:solidFill>
              </a:rPr>
              <a:t>Més informació a la web</a:t>
            </a:r>
            <a:endParaRPr lang="ca-ES" sz="1400" dirty="0">
              <a:solidFill>
                <a:schemeClr val="accent1">
                  <a:lumMod val="75000"/>
                </a:schemeClr>
              </a:solidFill>
            </a:endParaRPr>
          </a:p>
        </p:txBody>
      </p:sp>
    </p:spTree>
    <p:extLst>
      <p:ext uri="{BB962C8B-B14F-4D97-AF65-F5344CB8AC3E}">
        <p14:creationId xmlns:p14="http://schemas.microsoft.com/office/powerpoint/2010/main" val="19136027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type="ctrTitle"/>
          </p:nvPr>
        </p:nvSpPr>
        <p:spPr>
          <a:xfrm>
            <a:off x="0" y="0"/>
            <a:ext cx="12192000" cy="660400"/>
          </a:xfrm>
          <a:solidFill>
            <a:srgbClr val="660033"/>
          </a:solidFill>
        </p:spPr>
        <p:txBody>
          <a:bodyPr>
            <a:normAutofit fontScale="90000"/>
          </a:bodyPr>
          <a:lstStyle/>
          <a:p>
            <a:pPr eaLnBrk="1" fontAlgn="auto" hangingPunct="1">
              <a:spcAft>
                <a:spcPts val="0"/>
              </a:spcAft>
              <a:defRPr/>
            </a:pPr>
            <a:r>
              <a:rPr lang="ca-ES" sz="4800" dirty="0" smtClean="0">
                <a:solidFill>
                  <a:schemeClr val="accent1"/>
                </a:solidFill>
                <a:latin typeface="Calibri" pitchFamily="34" charset="0"/>
              </a:rPr>
              <a:t/>
            </a:r>
            <a:br>
              <a:rPr lang="ca-ES" sz="4800" dirty="0" smtClean="0">
                <a:solidFill>
                  <a:schemeClr val="accent1"/>
                </a:solidFill>
                <a:latin typeface="Calibri" pitchFamily="34" charset="0"/>
              </a:rPr>
            </a:br>
            <a:r>
              <a:rPr lang="ca-ES" sz="4800" dirty="0">
                <a:solidFill>
                  <a:schemeClr val="accent1"/>
                </a:solidFill>
                <a:latin typeface="Calibri" pitchFamily="34" charset="0"/>
              </a:rPr>
              <a:t/>
            </a:r>
            <a:br>
              <a:rPr lang="ca-ES" sz="4800" dirty="0">
                <a:solidFill>
                  <a:schemeClr val="accent1"/>
                </a:solidFill>
                <a:latin typeface="Calibri" pitchFamily="34" charset="0"/>
              </a:rPr>
            </a:br>
            <a:endParaRPr lang="es-ES" sz="4800" dirty="0">
              <a:solidFill>
                <a:schemeClr val="accent1"/>
              </a:solidFill>
              <a:latin typeface="Calibri" pitchFamily="34" charset="0"/>
            </a:endParaRPr>
          </a:p>
        </p:txBody>
      </p:sp>
      <p:pic>
        <p:nvPicPr>
          <p:cNvPr id="9" name="Imat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6185723"/>
            <a:ext cx="1943100" cy="511683"/>
          </a:xfrm>
          <a:prstGeom prst="rect">
            <a:avLst/>
          </a:prstGeom>
        </p:spPr>
      </p:pic>
      <p:pic>
        <p:nvPicPr>
          <p:cNvPr id="12" name="Imatge 11">
            <a:hlinkClick r:id="rId3"/>
          </p:cNvPr>
          <p:cNvPicPr>
            <a:picLocks noChangeAspect="1"/>
          </p:cNvPicPr>
          <p:nvPr/>
        </p:nvPicPr>
        <p:blipFill>
          <a:blip r:embed="rId4"/>
          <a:stretch>
            <a:fillRect/>
          </a:stretch>
        </p:blipFill>
        <p:spPr>
          <a:xfrm>
            <a:off x="3672915" y="2399411"/>
            <a:ext cx="4846167" cy="2770688"/>
          </a:xfrm>
          <a:prstGeom prst="rect">
            <a:avLst/>
          </a:prstGeom>
          <a:ln w="12700">
            <a:solidFill>
              <a:srgbClr val="660033"/>
            </a:solidFill>
          </a:ln>
        </p:spPr>
      </p:pic>
      <p:sp>
        <p:nvSpPr>
          <p:cNvPr id="13" name="Rectangle arrodonit 12"/>
          <p:cNvSpPr/>
          <p:nvPr/>
        </p:nvSpPr>
        <p:spPr>
          <a:xfrm>
            <a:off x="2822264" y="1291780"/>
            <a:ext cx="6547471" cy="488951"/>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2400" dirty="0" smtClean="0">
                <a:solidFill>
                  <a:srgbClr val="660033"/>
                </a:solidFill>
              </a:rPr>
              <a:t>Vídeo: El Projecte Educatiu de Ciutat</a:t>
            </a:r>
            <a:endParaRPr lang="ca-ES" sz="2400" dirty="0">
              <a:solidFill>
                <a:srgbClr val="660033"/>
              </a:solidFill>
            </a:endParaRPr>
          </a:p>
        </p:txBody>
      </p:sp>
      <p:sp>
        <p:nvSpPr>
          <p:cNvPr id="14" name="QuadreDeText 13"/>
          <p:cNvSpPr txBox="1"/>
          <p:nvPr/>
        </p:nvSpPr>
        <p:spPr>
          <a:xfrm>
            <a:off x="11290300" y="6550979"/>
            <a:ext cx="901700" cy="261610"/>
          </a:xfrm>
          <a:prstGeom prst="rect">
            <a:avLst/>
          </a:prstGeom>
          <a:noFill/>
        </p:spPr>
        <p:txBody>
          <a:bodyPr wrap="square" rtlCol="0">
            <a:spAutoFit/>
          </a:bodyPr>
          <a:lstStyle/>
          <a:p>
            <a:pPr algn="r"/>
            <a:r>
              <a:rPr lang="ca-ES" sz="1100" dirty="0" smtClean="0">
                <a:solidFill>
                  <a:srgbClr val="474343"/>
                </a:solidFill>
              </a:rPr>
              <a:t>Pg. 40/41</a:t>
            </a:r>
            <a:endParaRPr lang="ca-ES" sz="1100" dirty="0">
              <a:solidFill>
                <a:srgbClr val="474343"/>
              </a:solidFill>
            </a:endParaRPr>
          </a:p>
        </p:txBody>
      </p:sp>
      <p:pic>
        <p:nvPicPr>
          <p:cNvPr id="15" name="Imatg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7600" y="6154348"/>
            <a:ext cx="1384300" cy="625231"/>
          </a:xfrm>
          <a:prstGeom prst="rect">
            <a:avLst/>
          </a:prstGeom>
        </p:spPr>
      </p:pic>
      <p:sp>
        <p:nvSpPr>
          <p:cNvPr id="10" name="Rectangle 10"/>
          <p:cNvSpPr txBox="1">
            <a:spLocks noChangeArrowheads="1"/>
          </p:cNvSpPr>
          <p:nvPr/>
        </p:nvSpPr>
        <p:spPr>
          <a:xfrm>
            <a:off x="8013700" y="-7457"/>
            <a:ext cx="4178300" cy="664228"/>
          </a:xfrm>
          <a:prstGeom prst="rect">
            <a:avLst/>
          </a:prstGeom>
          <a:solidFill>
            <a:srgbClr val="6600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spTree>
    <p:extLst>
      <p:ext uri="{BB962C8B-B14F-4D97-AF65-F5344CB8AC3E}">
        <p14:creationId xmlns:p14="http://schemas.microsoft.com/office/powerpoint/2010/main" val="6176307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arrodonit 39"/>
          <p:cNvSpPr/>
          <p:nvPr/>
        </p:nvSpPr>
        <p:spPr>
          <a:xfrm>
            <a:off x="3590469" y="3089925"/>
            <a:ext cx="5377543" cy="2385886"/>
          </a:xfrm>
          <a:prstGeom prst="roundRect">
            <a:avLst/>
          </a:prstGeom>
          <a:solidFill>
            <a:schemeClr val="bg1"/>
          </a:solidFill>
          <a:ln cap="rnd">
            <a:solidFill>
              <a:srgbClr val="660033"/>
            </a:solidFill>
            <a:round/>
          </a:ln>
        </p:spPr>
        <p:style>
          <a:lnRef idx="2">
            <a:schemeClr val="accent1">
              <a:shade val="50000"/>
            </a:schemeClr>
          </a:lnRef>
          <a:fillRef idx="1">
            <a:schemeClr val="accent1"/>
          </a:fillRef>
          <a:effectRef idx="0">
            <a:schemeClr val="accent1"/>
          </a:effectRef>
          <a:fontRef idx="minor">
            <a:schemeClr val="lt1"/>
          </a:fontRef>
        </p:style>
        <p:txBody>
          <a:bodyPr tIns="108000" bIns="36000" numCol="1" spcCol="180000" rtlCol="0" anchor="t" anchorCtr="0"/>
          <a:lstStyle/>
          <a:p>
            <a:pPr algn="just"/>
            <a:r>
              <a:rPr lang="ca-ES" sz="2000" b="1" dirty="0" smtClean="0">
                <a:solidFill>
                  <a:srgbClr val="660033"/>
                </a:solidFill>
              </a:rPr>
              <a:t>Regidoria d’educació de l’Ajuntament de Vic</a:t>
            </a:r>
          </a:p>
          <a:p>
            <a:pPr algn="just"/>
            <a:r>
              <a:rPr lang="ca-ES" sz="2000" dirty="0" smtClean="0">
                <a:solidFill>
                  <a:srgbClr val="474343"/>
                </a:solidFill>
              </a:rPr>
              <a:t>C/ de les basses, 3</a:t>
            </a:r>
          </a:p>
          <a:p>
            <a:pPr algn="just"/>
            <a:r>
              <a:rPr lang="ca-ES" sz="2000" dirty="0" smtClean="0">
                <a:solidFill>
                  <a:srgbClr val="474343"/>
                </a:solidFill>
              </a:rPr>
              <a:t>08500 Vic</a:t>
            </a:r>
          </a:p>
          <a:p>
            <a:pPr algn="just"/>
            <a:r>
              <a:rPr lang="ca-ES" sz="2000" dirty="0" smtClean="0">
                <a:solidFill>
                  <a:srgbClr val="474343"/>
                </a:solidFill>
              </a:rPr>
              <a:t>Telèfon: 93 886 21 00</a:t>
            </a:r>
          </a:p>
          <a:p>
            <a:pPr algn="just"/>
            <a:r>
              <a:rPr lang="ca-ES" sz="2000" dirty="0" smtClean="0">
                <a:solidFill>
                  <a:srgbClr val="474343"/>
                </a:solidFill>
                <a:hlinkClick r:id="rId2"/>
              </a:rPr>
              <a:t>pec@vic.cat</a:t>
            </a:r>
            <a:r>
              <a:rPr lang="ca-ES" sz="2000" dirty="0" smtClean="0">
                <a:solidFill>
                  <a:srgbClr val="474343"/>
                </a:solidFill>
              </a:rPr>
              <a:t> </a:t>
            </a:r>
          </a:p>
          <a:p>
            <a:pPr algn="just"/>
            <a:r>
              <a:rPr lang="ca-ES" sz="2000" dirty="0" smtClean="0">
                <a:solidFill>
                  <a:srgbClr val="474343"/>
                </a:solidFill>
                <a:hlinkClick r:id="rId3"/>
              </a:rPr>
              <a:t>www.educacio.vic.cat</a:t>
            </a:r>
            <a:r>
              <a:rPr lang="ca-ES" sz="2000" dirty="0" smtClean="0">
                <a:solidFill>
                  <a:srgbClr val="474343"/>
                </a:solidFill>
              </a:rPr>
              <a:t> </a:t>
            </a:r>
          </a:p>
        </p:txBody>
      </p:sp>
      <p:sp>
        <p:nvSpPr>
          <p:cNvPr id="4" name="Rectangle 10"/>
          <p:cNvSpPr>
            <a:spLocks noGrp="1" noChangeArrowheads="1"/>
          </p:cNvSpPr>
          <p:nvPr>
            <p:ph type="ctrTitle"/>
          </p:nvPr>
        </p:nvSpPr>
        <p:spPr>
          <a:xfrm>
            <a:off x="0" y="0"/>
            <a:ext cx="12192000" cy="660400"/>
          </a:xfrm>
          <a:solidFill>
            <a:srgbClr val="660033"/>
          </a:solidFill>
        </p:spPr>
        <p:txBody>
          <a:bodyPr>
            <a:normAutofit fontScale="90000"/>
          </a:bodyPr>
          <a:lstStyle/>
          <a:p>
            <a:pPr eaLnBrk="1" fontAlgn="auto" hangingPunct="1">
              <a:spcAft>
                <a:spcPts val="0"/>
              </a:spcAft>
              <a:defRPr/>
            </a:pPr>
            <a:r>
              <a:rPr lang="ca-ES" sz="4800" dirty="0" smtClean="0">
                <a:solidFill>
                  <a:schemeClr val="accent1"/>
                </a:solidFill>
                <a:latin typeface="Calibri" pitchFamily="34" charset="0"/>
              </a:rPr>
              <a:t/>
            </a:r>
            <a:br>
              <a:rPr lang="ca-ES" sz="4800" dirty="0" smtClean="0">
                <a:solidFill>
                  <a:schemeClr val="accent1"/>
                </a:solidFill>
                <a:latin typeface="Calibri" pitchFamily="34" charset="0"/>
              </a:rPr>
            </a:br>
            <a:r>
              <a:rPr lang="ca-ES" sz="4800" dirty="0">
                <a:solidFill>
                  <a:schemeClr val="accent1"/>
                </a:solidFill>
                <a:latin typeface="Calibri" pitchFamily="34" charset="0"/>
              </a:rPr>
              <a:t/>
            </a:r>
            <a:br>
              <a:rPr lang="ca-ES" sz="4800" dirty="0">
                <a:solidFill>
                  <a:schemeClr val="accent1"/>
                </a:solidFill>
                <a:latin typeface="Calibri" pitchFamily="34" charset="0"/>
              </a:rPr>
            </a:br>
            <a:endParaRPr lang="es-ES" sz="4800" dirty="0">
              <a:solidFill>
                <a:schemeClr val="accent1"/>
              </a:solidFill>
              <a:latin typeface="Calibri" pitchFamily="34" charset="0"/>
            </a:endParaRPr>
          </a:p>
        </p:txBody>
      </p:sp>
      <p:pic>
        <p:nvPicPr>
          <p:cNvPr id="9" name="Imat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100" y="6185723"/>
            <a:ext cx="1943100" cy="511683"/>
          </a:xfrm>
          <a:prstGeom prst="rect">
            <a:avLst/>
          </a:prstGeom>
        </p:spPr>
      </p:pic>
      <p:sp>
        <p:nvSpPr>
          <p:cNvPr id="10" name="Rectangle arrodonit 9"/>
          <p:cNvSpPr/>
          <p:nvPr/>
        </p:nvSpPr>
        <p:spPr>
          <a:xfrm>
            <a:off x="3038164" y="1306290"/>
            <a:ext cx="6547471" cy="1266920"/>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2000" dirty="0">
                <a:solidFill>
                  <a:srgbClr val="660033"/>
                </a:solidFill>
              </a:rPr>
              <a:t>La ciutat és allò que queda després d’esborrar els edificis alts, els centres comercials, els cotxes i els passos de vianants </a:t>
            </a:r>
            <a:endParaRPr lang="ca-ES" sz="2000" dirty="0" smtClean="0">
              <a:solidFill>
                <a:srgbClr val="660033"/>
              </a:solidFill>
            </a:endParaRPr>
          </a:p>
          <a:p>
            <a:pPr algn="r"/>
            <a:r>
              <a:rPr lang="ca-ES" sz="2000" i="1" dirty="0" smtClean="0">
                <a:solidFill>
                  <a:srgbClr val="660033"/>
                </a:solidFill>
              </a:rPr>
              <a:t>Eduard </a:t>
            </a:r>
            <a:r>
              <a:rPr lang="ca-ES" sz="2000" i="1" dirty="0" err="1" smtClean="0">
                <a:solidFill>
                  <a:srgbClr val="660033"/>
                </a:solidFill>
              </a:rPr>
              <a:t>Hervàs</a:t>
            </a:r>
            <a:endParaRPr lang="ca-ES" sz="2000" i="1" dirty="0">
              <a:solidFill>
                <a:srgbClr val="660033"/>
              </a:solidFill>
            </a:endParaRPr>
          </a:p>
        </p:txBody>
      </p:sp>
      <p:pic>
        <p:nvPicPr>
          <p:cNvPr id="13" name="Imat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7600" y="6154348"/>
            <a:ext cx="1384300" cy="625231"/>
          </a:xfrm>
          <a:prstGeom prst="rect">
            <a:avLst/>
          </a:prstGeom>
        </p:spPr>
      </p:pic>
      <p:sp>
        <p:nvSpPr>
          <p:cNvPr id="8" name="Rectangle 10"/>
          <p:cNvSpPr txBox="1">
            <a:spLocks noChangeArrowheads="1"/>
          </p:cNvSpPr>
          <p:nvPr/>
        </p:nvSpPr>
        <p:spPr>
          <a:xfrm>
            <a:off x="8013700" y="-7457"/>
            <a:ext cx="4178300" cy="664228"/>
          </a:xfrm>
          <a:prstGeom prst="rect">
            <a:avLst/>
          </a:prstGeom>
          <a:solidFill>
            <a:srgbClr val="6600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sp>
        <p:nvSpPr>
          <p:cNvPr id="11" name="QuadreDeText 10"/>
          <p:cNvSpPr txBox="1"/>
          <p:nvPr/>
        </p:nvSpPr>
        <p:spPr>
          <a:xfrm>
            <a:off x="11290300" y="6550979"/>
            <a:ext cx="901700" cy="261610"/>
          </a:xfrm>
          <a:prstGeom prst="rect">
            <a:avLst/>
          </a:prstGeom>
          <a:noFill/>
        </p:spPr>
        <p:txBody>
          <a:bodyPr wrap="square" rtlCol="0">
            <a:spAutoFit/>
          </a:bodyPr>
          <a:lstStyle/>
          <a:p>
            <a:pPr algn="r"/>
            <a:r>
              <a:rPr lang="ca-ES" sz="1100" dirty="0" smtClean="0">
                <a:solidFill>
                  <a:srgbClr val="474343"/>
                </a:solidFill>
              </a:rPr>
              <a:t>Pg. 41/41</a:t>
            </a:r>
            <a:endParaRPr lang="ca-ES" sz="1100" dirty="0">
              <a:solidFill>
                <a:srgbClr val="474343"/>
              </a:solidFill>
            </a:endParaRPr>
          </a:p>
        </p:txBody>
      </p:sp>
    </p:spTree>
    <p:extLst>
      <p:ext uri="{BB962C8B-B14F-4D97-AF65-F5344CB8AC3E}">
        <p14:creationId xmlns:p14="http://schemas.microsoft.com/office/powerpoint/2010/main" val="2851334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arrodonit 39"/>
          <p:cNvSpPr/>
          <p:nvPr/>
        </p:nvSpPr>
        <p:spPr>
          <a:xfrm>
            <a:off x="990600" y="1271714"/>
            <a:ext cx="10477500" cy="4857234"/>
          </a:xfrm>
          <a:prstGeom prst="roundRect">
            <a:avLst/>
          </a:prstGeom>
          <a:solidFill>
            <a:schemeClr val="bg1"/>
          </a:solidFill>
          <a:ln cap="rnd">
            <a:solidFill>
              <a:srgbClr val="660033"/>
            </a:solidFill>
            <a:round/>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36000" numCol="2" spcCol="180000" rtlCol="0" anchor="t" anchorCtr="0"/>
          <a:lstStyle/>
          <a:p>
            <a:pPr algn="just"/>
            <a:r>
              <a:rPr lang="ca-ES" sz="1400" b="1" dirty="0" smtClean="0">
                <a:solidFill>
                  <a:srgbClr val="474343"/>
                </a:solidFill>
              </a:rPr>
              <a:t>Breu descripció</a:t>
            </a:r>
          </a:p>
          <a:p>
            <a:pPr algn="just"/>
            <a:r>
              <a:rPr lang="ca-ES" sz="1400" dirty="0">
                <a:solidFill>
                  <a:srgbClr val="474343"/>
                </a:solidFill>
              </a:rPr>
              <a:t>Les Escoles Bressol Municipals de Vic (EBMV) són centres de caràcter públic, que depenen de l’Ajuntament de Vic i tenen el suport del Departament d’Ensenyament de la Generalitat de Catalunya.  Les EBMV neixen amb l’objectiu de donar un servei educatiu de qualitat i de respondre a les necessitats educatives actuals dels infants de zero a tres anys.</a:t>
            </a:r>
          </a:p>
          <a:p>
            <a:pPr algn="just"/>
            <a:r>
              <a:rPr lang="ca-ES" sz="1400" dirty="0">
                <a:solidFill>
                  <a:srgbClr val="474343"/>
                </a:solidFill>
              </a:rPr>
              <a:t>La Fundació Educació i Art és qui gestiona les 3 Escoles Bressol Municipals de Vic, per concessió administrativa: Caputxins, Horta Vermella i Serra de </a:t>
            </a:r>
            <a:r>
              <a:rPr lang="ca-ES" sz="1400" dirty="0" err="1">
                <a:solidFill>
                  <a:srgbClr val="474343"/>
                </a:solidFill>
              </a:rPr>
              <a:t>Sanferm</a:t>
            </a:r>
            <a:r>
              <a:rPr lang="ca-ES" sz="1400" dirty="0">
                <a:solidFill>
                  <a:srgbClr val="474343"/>
                </a:solidFill>
              </a:rPr>
              <a:t>.  Aquesta fundació és una entitat sense ànim de lucre, amb un patronat integrat per tots els representants polítics dels grups municipals de l’Ajuntament de Vic.</a:t>
            </a:r>
            <a:endParaRPr lang="ca-ES" sz="1400" b="1" dirty="0" smtClean="0">
              <a:solidFill>
                <a:srgbClr val="474343"/>
              </a:solidFill>
            </a:endParaRPr>
          </a:p>
          <a:p>
            <a:pPr algn="just"/>
            <a:endParaRPr lang="ca-ES" sz="1400" dirty="0">
              <a:solidFill>
                <a:srgbClr val="474343"/>
              </a:solidFill>
            </a:endParaRPr>
          </a:p>
          <a:p>
            <a:pPr algn="just">
              <a:spcBef>
                <a:spcPts val="600"/>
              </a:spcBef>
            </a:pPr>
            <a:r>
              <a:rPr lang="ca-ES" sz="1400" b="1" dirty="0" smtClean="0">
                <a:solidFill>
                  <a:srgbClr val="474343"/>
                </a:solidFill>
              </a:rPr>
              <a:t>Objectius</a:t>
            </a:r>
            <a:endParaRPr lang="ca-ES" sz="1400" dirty="0" smtClean="0">
              <a:solidFill>
                <a:srgbClr val="474343"/>
              </a:solidFill>
            </a:endParaRPr>
          </a:p>
          <a:p>
            <a:pPr marL="285750" indent="-285750" algn="just">
              <a:buFont typeface="Arial" panose="020B0604020202020204" pitchFamily="34" charset="0"/>
              <a:buChar char="•"/>
            </a:pPr>
            <a:r>
              <a:rPr lang="ca-ES" sz="1400" dirty="0" smtClean="0">
                <a:solidFill>
                  <a:srgbClr val="474343"/>
                </a:solidFill>
              </a:rPr>
              <a:t>Desenvolupar les capacitats emocionals dels infants </a:t>
            </a:r>
            <a:r>
              <a:rPr lang="ca-ES" sz="1400" dirty="0">
                <a:solidFill>
                  <a:srgbClr val="474343"/>
                </a:solidFill>
              </a:rPr>
              <a:t>i </a:t>
            </a:r>
            <a:r>
              <a:rPr lang="ca-ES" sz="1400" dirty="0" smtClean="0">
                <a:solidFill>
                  <a:srgbClr val="474343"/>
                </a:solidFill>
              </a:rPr>
              <a:t>les competències emocionals de l’equip </a:t>
            </a:r>
            <a:r>
              <a:rPr lang="ca-ES" sz="1400" dirty="0">
                <a:solidFill>
                  <a:srgbClr val="474343"/>
                </a:solidFill>
              </a:rPr>
              <a:t>educatiu i </a:t>
            </a:r>
            <a:r>
              <a:rPr lang="ca-ES" sz="1400" dirty="0" smtClean="0">
                <a:solidFill>
                  <a:srgbClr val="474343"/>
                </a:solidFill>
              </a:rPr>
              <a:t>de les famílies.</a:t>
            </a:r>
          </a:p>
          <a:p>
            <a:pPr marL="285750" indent="-285750" algn="just">
              <a:buFont typeface="Arial" panose="020B0604020202020204" pitchFamily="34" charset="0"/>
              <a:buChar char="•"/>
            </a:pPr>
            <a:endParaRPr lang="ca-ES" sz="1400" dirty="0" smtClean="0">
              <a:solidFill>
                <a:srgbClr val="474343"/>
              </a:solidFill>
            </a:endParaRPr>
          </a:p>
          <a:p>
            <a:endParaRPr lang="ca-ES" sz="1400" b="1" dirty="0">
              <a:solidFill>
                <a:srgbClr val="474343"/>
              </a:solidFill>
            </a:endParaRPr>
          </a:p>
          <a:p>
            <a:r>
              <a:rPr lang="ca-ES" sz="1400" b="1" dirty="0" smtClean="0">
                <a:solidFill>
                  <a:srgbClr val="474343"/>
                </a:solidFill>
              </a:rPr>
              <a:t>Destinataris</a:t>
            </a:r>
          </a:p>
          <a:p>
            <a:pPr algn="just"/>
            <a:r>
              <a:rPr lang="ca-ES" sz="1400" dirty="0" smtClean="0">
                <a:solidFill>
                  <a:srgbClr val="474343"/>
                </a:solidFill>
              </a:rPr>
              <a:t>Les </a:t>
            </a:r>
            <a:r>
              <a:rPr lang="ca-ES" sz="1400" dirty="0">
                <a:solidFill>
                  <a:srgbClr val="474343"/>
                </a:solidFill>
              </a:rPr>
              <a:t>escoles bressol municipal estan obertes a tots els infants de la ciutat o amb pares/mares que hi treballen. En aquests moments les escoles bressol municipals disposen de 246 places autoritzades entre lactants; 1-2 anys i 2-3 anys</a:t>
            </a:r>
            <a:r>
              <a:rPr lang="ca-ES" sz="1400" dirty="0" smtClean="0">
                <a:solidFill>
                  <a:srgbClr val="474343"/>
                </a:solidFill>
              </a:rPr>
              <a:t>.</a:t>
            </a:r>
          </a:p>
          <a:p>
            <a:pPr lvl="0" algn="just">
              <a:spcBef>
                <a:spcPts val="600"/>
              </a:spcBef>
            </a:pPr>
            <a:endParaRPr lang="ca-ES" sz="1400" dirty="0" smtClean="0">
              <a:solidFill>
                <a:srgbClr val="474343"/>
              </a:solidFill>
            </a:endParaRPr>
          </a:p>
        </p:txBody>
      </p:sp>
      <p:sp>
        <p:nvSpPr>
          <p:cNvPr id="4" name="Rectangle 10"/>
          <p:cNvSpPr>
            <a:spLocks noGrp="1" noChangeArrowheads="1"/>
          </p:cNvSpPr>
          <p:nvPr>
            <p:ph type="ctrTitle"/>
          </p:nvPr>
        </p:nvSpPr>
        <p:spPr>
          <a:xfrm>
            <a:off x="0" y="0"/>
            <a:ext cx="12192000" cy="660400"/>
          </a:xfrm>
          <a:solidFill>
            <a:srgbClr val="660033"/>
          </a:solidFill>
        </p:spPr>
        <p:txBody>
          <a:bodyPr>
            <a:normAutofit fontScale="90000"/>
          </a:bodyPr>
          <a:lstStyle/>
          <a:p>
            <a:pPr eaLnBrk="1" fontAlgn="auto" hangingPunct="1">
              <a:spcAft>
                <a:spcPts val="0"/>
              </a:spcAft>
              <a:defRPr/>
            </a:pPr>
            <a:r>
              <a:rPr lang="ca-ES" sz="4800" dirty="0" smtClean="0">
                <a:solidFill>
                  <a:schemeClr val="accent1"/>
                </a:solidFill>
                <a:latin typeface="Calibri" pitchFamily="34" charset="0"/>
              </a:rPr>
              <a:t/>
            </a:r>
            <a:br>
              <a:rPr lang="ca-ES" sz="4800" dirty="0" smtClean="0">
                <a:solidFill>
                  <a:schemeClr val="accent1"/>
                </a:solidFill>
                <a:latin typeface="Calibri" pitchFamily="34" charset="0"/>
              </a:rPr>
            </a:br>
            <a:r>
              <a:rPr lang="ca-ES" sz="4800" dirty="0">
                <a:solidFill>
                  <a:schemeClr val="accent1"/>
                </a:solidFill>
                <a:latin typeface="Calibri" pitchFamily="34" charset="0"/>
              </a:rPr>
              <a:t/>
            </a:r>
            <a:br>
              <a:rPr lang="ca-ES" sz="4800" dirty="0">
                <a:solidFill>
                  <a:schemeClr val="accent1"/>
                </a:solidFill>
                <a:latin typeface="Calibri" pitchFamily="34" charset="0"/>
              </a:rPr>
            </a:br>
            <a:endParaRPr lang="es-ES" sz="4800" dirty="0">
              <a:solidFill>
                <a:schemeClr val="accent1"/>
              </a:solidFill>
              <a:latin typeface="Calibri" pitchFamily="34" charset="0"/>
            </a:endParaRPr>
          </a:p>
        </p:txBody>
      </p:sp>
      <p:pic>
        <p:nvPicPr>
          <p:cNvPr id="9" name="Imat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00" y="6185723"/>
            <a:ext cx="1943100" cy="511683"/>
          </a:xfrm>
          <a:prstGeom prst="rect">
            <a:avLst/>
          </a:prstGeom>
        </p:spPr>
      </p:pic>
      <p:sp>
        <p:nvSpPr>
          <p:cNvPr id="15" name="Rectangle arrodonit 14"/>
          <p:cNvSpPr/>
          <p:nvPr/>
        </p:nvSpPr>
        <p:spPr>
          <a:xfrm>
            <a:off x="620708" y="1054099"/>
            <a:ext cx="6148392" cy="360843"/>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Escoles Bressol Municipals</a:t>
            </a:r>
            <a:endParaRPr lang="ca-ES" sz="2000" b="1" dirty="0">
              <a:solidFill>
                <a:srgbClr val="660033"/>
              </a:solidFill>
            </a:endParaRPr>
          </a:p>
        </p:txBody>
      </p:sp>
      <p:sp>
        <p:nvSpPr>
          <p:cNvPr id="13" name="QuadreDeText 12"/>
          <p:cNvSpPr txBox="1"/>
          <p:nvPr/>
        </p:nvSpPr>
        <p:spPr>
          <a:xfrm>
            <a:off x="11290300" y="6550979"/>
            <a:ext cx="901700" cy="261610"/>
          </a:xfrm>
          <a:prstGeom prst="rect">
            <a:avLst/>
          </a:prstGeom>
          <a:noFill/>
        </p:spPr>
        <p:txBody>
          <a:bodyPr wrap="square" rtlCol="0">
            <a:spAutoFit/>
          </a:bodyPr>
          <a:lstStyle/>
          <a:p>
            <a:pPr algn="r"/>
            <a:r>
              <a:rPr lang="ca-ES" sz="1100" dirty="0" smtClean="0">
                <a:solidFill>
                  <a:srgbClr val="474343"/>
                </a:solidFill>
              </a:rPr>
              <a:t>Pg. 5/41</a:t>
            </a:r>
            <a:endParaRPr lang="ca-ES" sz="1100" dirty="0">
              <a:solidFill>
                <a:srgbClr val="474343"/>
              </a:solidFill>
            </a:endParaRPr>
          </a:p>
        </p:txBody>
      </p:sp>
      <p:pic>
        <p:nvPicPr>
          <p:cNvPr id="14" name="Imat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7600" y="6154348"/>
            <a:ext cx="1384300" cy="625231"/>
          </a:xfrm>
          <a:prstGeom prst="rect">
            <a:avLst/>
          </a:prstGeom>
        </p:spPr>
      </p:pic>
      <p:sp>
        <p:nvSpPr>
          <p:cNvPr id="11" name="Rectangle arrodonit 10"/>
          <p:cNvSpPr/>
          <p:nvPr/>
        </p:nvSpPr>
        <p:spPr>
          <a:xfrm>
            <a:off x="190500" y="128979"/>
            <a:ext cx="42164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Serveis i equipaments municipals</a:t>
            </a:r>
            <a:endParaRPr lang="ca-ES" sz="2000" b="1" dirty="0">
              <a:solidFill>
                <a:srgbClr val="660033"/>
              </a:solidFill>
            </a:endParaRPr>
          </a:p>
        </p:txBody>
      </p:sp>
      <p:sp>
        <p:nvSpPr>
          <p:cNvPr id="12" name="Fletxa corbada cap amunt 11">
            <a:hlinkClick r:id="rId5" action="ppaction://hlinksldjump"/>
          </p:cNvPr>
          <p:cNvSpPr/>
          <p:nvPr/>
        </p:nvSpPr>
        <p:spPr>
          <a:xfrm rot="15868668">
            <a:off x="3995628" y="176268"/>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16" name="Rectangle 10"/>
          <p:cNvSpPr txBox="1">
            <a:spLocks noChangeArrowheads="1"/>
          </p:cNvSpPr>
          <p:nvPr/>
        </p:nvSpPr>
        <p:spPr>
          <a:xfrm>
            <a:off x="8013700" y="-7457"/>
            <a:ext cx="4178300" cy="664228"/>
          </a:xfrm>
          <a:prstGeom prst="rect">
            <a:avLst/>
          </a:prstGeom>
          <a:solidFill>
            <a:srgbClr val="6600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sp>
        <p:nvSpPr>
          <p:cNvPr id="17" name="Rectangle arrodonit 16">
            <a:hlinkClick r:id="rId6"/>
          </p:cNvPr>
          <p:cNvSpPr/>
          <p:nvPr/>
        </p:nvSpPr>
        <p:spPr>
          <a:xfrm>
            <a:off x="9448800" y="1047506"/>
            <a:ext cx="2058992" cy="323362"/>
          </a:xfrm>
          <a:prstGeom prst="roundRect">
            <a:avLst/>
          </a:prstGeom>
          <a:solidFill>
            <a:schemeClr val="accent3">
              <a:lumMod val="60000"/>
              <a:lumOff val="4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smtClean="0">
                <a:solidFill>
                  <a:schemeClr val="accent1">
                    <a:lumMod val="75000"/>
                  </a:schemeClr>
                </a:solidFill>
              </a:rPr>
              <a:t>Més informació a la web</a:t>
            </a:r>
            <a:endParaRPr lang="ca-ES" sz="1400" dirty="0">
              <a:solidFill>
                <a:schemeClr val="accent1">
                  <a:lumMod val="75000"/>
                </a:schemeClr>
              </a:solidFill>
            </a:endParaRPr>
          </a:p>
        </p:txBody>
      </p:sp>
    </p:spTree>
    <p:extLst>
      <p:ext uri="{BB962C8B-B14F-4D97-AF65-F5344CB8AC3E}">
        <p14:creationId xmlns:p14="http://schemas.microsoft.com/office/powerpoint/2010/main" val="692792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arrodonit 39"/>
          <p:cNvSpPr/>
          <p:nvPr/>
        </p:nvSpPr>
        <p:spPr>
          <a:xfrm>
            <a:off x="990600" y="1271714"/>
            <a:ext cx="10477500" cy="4857234"/>
          </a:xfrm>
          <a:prstGeom prst="roundRect">
            <a:avLst/>
          </a:prstGeom>
          <a:solidFill>
            <a:schemeClr val="bg1"/>
          </a:solidFill>
          <a:ln cap="rnd">
            <a:solidFill>
              <a:srgbClr val="660033"/>
            </a:solidFill>
            <a:round/>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36000" numCol="2" spcCol="180000" rtlCol="0" anchor="t" anchorCtr="0"/>
          <a:lstStyle/>
          <a:p>
            <a:pPr algn="just"/>
            <a:r>
              <a:rPr lang="ca-ES" sz="1400" b="1" dirty="0" smtClean="0">
                <a:solidFill>
                  <a:srgbClr val="474343"/>
                </a:solidFill>
              </a:rPr>
              <a:t>Breu descripció</a:t>
            </a:r>
          </a:p>
          <a:p>
            <a:pPr algn="just"/>
            <a:r>
              <a:rPr lang="ca-ES" sz="1400" dirty="0" smtClean="0">
                <a:solidFill>
                  <a:srgbClr val="474343"/>
                </a:solidFill>
              </a:rPr>
              <a:t>L'aula de formació continuada és un espai on s'hi pot trobar tot allò necessari per aprendre, millorar, reforçar o ampliar el coneixement de llengua catalana, anglesa i francesa, d'una forma autònoma i gratuïta.</a:t>
            </a:r>
          </a:p>
          <a:p>
            <a:pPr algn="just"/>
            <a:r>
              <a:rPr lang="ca-ES" sz="1400" dirty="0" smtClean="0">
                <a:solidFill>
                  <a:srgbClr val="474343"/>
                </a:solidFill>
              </a:rPr>
              <a:t>L'aula està equipada amb tota mena de mitjans i materials que, amb el suport i assessorament per part d'un equip de professionals, ofereixen la possibilitat d'aprendre idiomes tot respectant el ritme d'aprenentatge de cada persona gràcies a la flexibilitat horària i l'adaptació individual dels programes que es posen a la seva disposició.</a:t>
            </a:r>
          </a:p>
          <a:p>
            <a:pPr algn="just"/>
            <a:r>
              <a:rPr lang="ca-ES" sz="1400" dirty="0" smtClean="0">
                <a:solidFill>
                  <a:srgbClr val="474343"/>
                </a:solidFill>
              </a:rPr>
              <a:t>En aquest espai, els usuaris poden trobar: fitxes autocorrectives en suport paper, mètodes d'aprenentatge en suport paper i multimèdia, exercicis i activitats en suport digital (DVD, CD, Internet...), materials de consulta (gramàtica, diccionaris, vocabulari especialitzat,...), fulls de ruta amb continguts adaptats a cada nivell, models d'exàmens oficials, proves i tests per conèixer el nivell de llengua, etc.</a:t>
            </a:r>
          </a:p>
          <a:p>
            <a:pPr algn="just">
              <a:spcBef>
                <a:spcPts val="600"/>
              </a:spcBef>
            </a:pPr>
            <a:r>
              <a:rPr lang="ca-ES" sz="1400" b="1" dirty="0" smtClean="0">
                <a:solidFill>
                  <a:srgbClr val="474343"/>
                </a:solidFill>
              </a:rPr>
              <a:t>Objectius</a:t>
            </a:r>
            <a:endParaRPr lang="ca-ES" sz="1400" dirty="0" smtClean="0">
              <a:solidFill>
                <a:srgbClr val="474343"/>
              </a:solidFill>
            </a:endParaRPr>
          </a:p>
          <a:p>
            <a:pPr marL="285750" indent="-285750" algn="just">
              <a:buFont typeface="Arial" panose="020B0604020202020204" pitchFamily="34" charset="0"/>
              <a:buChar char="•"/>
            </a:pPr>
            <a:r>
              <a:rPr lang="ca-ES" sz="1400" dirty="0" smtClean="0">
                <a:solidFill>
                  <a:srgbClr val="474343"/>
                </a:solidFill>
              </a:rPr>
              <a:t>Oferir un espai per a l'aprenentatge de la llengua catalana, anglesa i francesa de forma autònoma, amb suport de professionals especialistes.</a:t>
            </a:r>
          </a:p>
          <a:p>
            <a:pPr marL="285750" indent="-285750" algn="just">
              <a:buFont typeface="Arial" panose="020B0604020202020204" pitchFamily="34" charset="0"/>
              <a:buChar char="•"/>
            </a:pPr>
            <a:r>
              <a:rPr lang="ca-ES" sz="1400" dirty="0" smtClean="0">
                <a:solidFill>
                  <a:srgbClr val="474343"/>
                </a:solidFill>
              </a:rPr>
              <a:t>Posar a l'abast eines i recursos per a la millora i aprenentatge de les llengües</a:t>
            </a:r>
            <a:endParaRPr lang="ca-ES" sz="1400" b="1" dirty="0" smtClean="0">
              <a:solidFill>
                <a:srgbClr val="474343"/>
              </a:solidFill>
            </a:endParaRPr>
          </a:p>
          <a:p>
            <a:pPr algn="just">
              <a:spcBef>
                <a:spcPts val="600"/>
              </a:spcBef>
            </a:pPr>
            <a:r>
              <a:rPr lang="ca-ES" sz="1400" b="1" dirty="0" smtClean="0">
                <a:solidFill>
                  <a:srgbClr val="474343"/>
                </a:solidFill>
              </a:rPr>
              <a:t>Destinataris</a:t>
            </a:r>
          </a:p>
          <a:p>
            <a:pPr algn="just"/>
            <a:r>
              <a:rPr lang="ca-ES" sz="1400" dirty="0" smtClean="0">
                <a:solidFill>
                  <a:srgbClr val="474343"/>
                </a:solidFill>
              </a:rPr>
              <a:t>Persones majors de 16 anys</a:t>
            </a:r>
          </a:p>
          <a:p>
            <a:pPr lvl="0" algn="just">
              <a:spcBef>
                <a:spcPts val="600"/>
              </a:spcBef>
            </a:pPr>
            <a:r>
              <a:rPr lang="ca-ES" sz="1400" b="1" dirty="0" smtClean="0">
                <a:solidFill>
                  <a:srgbClr val="474343"/>
                </a:solidFill>
              </a:rPr>
              <a:t>Valoració i continuïtat</a:t>
            </a:r>
          </a:p>
          <a:p>
            <a:pPr algn="just"/>
            <a:r>
              <a:rPr lang="ca-ES" sz="1400" dirty="0" smtClean="0">
                <a:solidFill>
                  <a:srgbClr val="474343"/>
                </a:solidFill>
              </a:rPr>
              <a:t>Al llarg d’aquest curs 2014/15 l’aula ha atès 168 noves inscripcions (2062 inscripcions totals des d’octubre de 2006 fina a abril de 2015), 3179 atencions individualitzades, 366 grups que han fet ús de les instal·lacions.  </a:t>
            </a:r>
          </a:p>
          <a:p>
            <a:pPr algn="just"/>
            <a:r>
              <a:rPr lang="ca-ES" sz="1400" dirty="0" smtClean="0">
                <a:solidFill>
                  <a:srgbClr val="474343"/>
                </a:solidFill>
              </a:rPr>
              <a:t>Durant el curs, s’ha ofert aprenentatge guiat mitjançant full de ruta i tutoria de les professores de llengua catalana, anglès i francès. S’han fet classes presencials de conversa i expressió al grup de </a:t>
            </a:r>
            <a:r>
              <a:rPr lang="ca-ES" sz="1400" i="1" dirty="0" smtClean="0">
                <a:solidFill>
                  <a:srgbClr val="474343"/>
                </a:solidFill>
              </a:rPr>
              <a:t>9 a Vic;</a:t>
            </a:r>
            <a:r>
              <a:rPr lang="ca-ES" sz="1400" dirty="0" smtClean="0">
                <a:solidFill>
                  <a:srgbClr val="474343"/>
                </a:solidFill>
              </a:rPr>
              <a:t> així com tallers d’expressió escrita per a nivells superiors de català, lectura guiada a nivell elemental; atenció, visita guiada i avaluació de grups; i s’ha ofert l’espai com a centre de recursos i atenció al professorat de llengües.</a:t>
            </a:r>
          </a:p>
          <a:p>
            <a:pPr lvl="0" algn="just">
              <a:spcBef>
                <a:spcPts val="600"/>
              </a:spcBef>
            </a:pPr>
            <a:endParaRPr lang="ca-ES" sz="1400" dirty="0" smtClean="0">
              <a:solidFill>
                <a:srgbClr val="474343"/>
              </a:solidFill>
            </a:endParaRPr>
          </a:p>
        </p:txBody>
      </p:sp>
      <p:sp>
        <p:nvSpPr>
          <p:cNvPr id="4" name="Rectangle 10"/>
          <p:cNvSpPr>
            <a:spLocks noGrp="1" noChangeArrowheads="1"/>
          </p:cNvSpPr>
          <p:nvPr>
            <p:ph type="ctrTitle"/>
          </p:nvPr>
        </p:nvSpPr>
        <p:spPr>
          <a:xfrm>
            <a:off x="0" y="0"/>
            <a:ext cx="12192000" cy="660400"/>
          </a:xfrm>
          <a:solidFill>
            <a:srgbClr val="660033"/>
          </a:solidFill>
        </p:spPr>
        <p:txBody>
          <a:bodyPr>
            <a:normAutofit fontScale="90000"/>
          </a:bodyPr>
          <a:lstStyle/>
          <a:p>
            <a:pPr eaLnBrk="1" fontAlgn="auto" hangingPunct="1">
              <a:spcAft>
                <a:spcPts val="0"/>
              </a:spcAft>
              <a:defRPr/>
            </a:pPr>
            <a:r>
              <a:rPr lang="ca-ES" sz="4800" dirty="0" smtClean="0">
                <a:solidFill>
                  <a:schemeClr val="accent1"/>
                </a:solidFill>
                <a:latin typeface="Calibri" pitchFamily="34" charset="0"/>
              </a:rPr>
              <a:t/>
            </a:r>
            <a:br>
              <a:rPr lang="ca-ES" sz="4800" dirty="0" smtClean="0">
                <a:solidFill>
                  <a:schemeClr val="accent1"/>
                </a:solidFill>
                <a:latin typeface="Calibri" pitchFamily="34" charset="0"/>
              </a:rPr>
            </a:br>
            <a:r>
              <a:rPr lang="ca-ES" sz="4800" dirty="0">
                <a:solidFill>
                  <a:schemeClr val="accent1"/>
                </a:solidFill>
                <a:latin typeface="Calibri" pitchFamily="34" charset="0"/>
              </a:rPr>
              <a:t/>
            </a:r>
            <a:br>
              <a:rPr lang="ca-ES" sz="4800" dirty="0">
                <a:solidFill>
                  <a:schemeClr val="accent1"/>
                </a:solidFill>
                <a:latin typeface="Calibri" pitchFamily="34" charset="0"/>
              </a:rPr>
            </a:br>
            <a:endParaRPr lang="es-ES" sz="4800" dirty="0">
              <a:solidFill>
                <a:schemeClr val="accent1"/>
              </a:solidFill>
              <a:latin typeface="Calibri" pitchFamily="34" charset="0"/>
            </a:endParaRPr>
          </a:p>
        </p:txBody>
      </p:sp>
      <p:pic>
        <p:nvPicPr>
          <p:cNvPr id="9" name="Imat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00" y="6185723"/>
            <a:ext cx="1943100" cy="511683"/>
          </a:xfrm>
          <a:prstGeom prst="rect">
            <a:avLst/>
          </a:prstGeom>
        </p:spPr>
      </p:pic>
      <p:sp>
        <p:nvSpPr>
          <p:cNvPr id="15" name="Rectangle arrodonit 14"/>
          <p:cNvSpPr/>
          <p:nvPr/>
        </p:nvSpPr>
        <p:spPr>
          <a:xfrm>
            <a:off x="620708" y="1054099"/>
            <a:ext cx="6148392" cy="360843"/>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Aula de Formació Continuada</a:t>
            </a:r>
            <a:endParaRPr lang="ca-ES" sz="2000" b="1" dirty="0">
              <a:solidFill>
                <a:srgbClr val="660033"/>
              </a:solidFill>
            </a:endParaRPr>
          </a:p>
        </p:txBody>
      </p:sp>
      <p:sp>
        <p:nvSpPr>
          <p:cNvPr id="13" name="QuadreDeText 12"/>
          <p:cNvSpPr txBox="1"/>
          <p:nvPr/>
        </p:nvSpPr>
        <p:spPr>
          <a:xfrm>
            <a:off x="11290300" y="6550979"/>
            <a:ext cx="901700" cy="261610"/>
          </a:xfrm>
          <a:prstGeom prst="rect">
            <a:avLst/>
          </a:prstGeom>
          <a:noFill/>
        </p:spPr>
        <p:txBody>
          <a:bodyPr wrap="square" rtlCol="0">
            <a:spAutoFit/>
          </a:bodyPr>
          <a:lstStyle/>
          <a:p>
            <a:pPr algn="r"/>
            <a:r>
              <a:rPr lang="ca-ES" sz="1100" dirty="0" smtClean="0">
                <a:solidFill>
                  <a:srgbClr val="474343"/>
                </a:solidFill>
              </a:rPr>
              <a:t>Pg. 6/41</a:t>
            </a:r>
            <a:endParaRPr lang="ca-ES" sz="1100" dirty="0">
              <a:solidFill>
                <a:srgbClr val="474343"/>
              </a:solidFill>
            </a:endParaRPr>
          </a:p>
        </p:txBody>
      </p:sp>
      <p:pic>
        <p:nvPicPr>
          <p:cNvPr id="14" name="Imat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7600" y="6154348"/>
            <a:ext cx="1384300" cy="625231"/>
          </a:xfrm>
          <a:prstGeom prst="rect">
            <a:avLst/>
          </a:prstGeom>
        </p:spPr>
      </p:pic>
      <p:sp>
        <p:nvSpPr>
          <p:cNvPr id="11" name="Rectangle arrodonit 10"/>
          <p:cNvSpPr/>
          <p:nvPr/>
        </p:nvSpPr>
        <p:spPr>
          <a:xfrm>
            <a:off x="190500" y="128979"/>
            <a:ext cx="42164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Serveis i equipaments municipals</a:t>
            </a:r>
            <a:endParaRPr lang="ca-ES" sz="2000" b="1" dirty="0">
              <a:solidFill>
                <a:srgbClr val="660033"/>
              </a:solidFill>
            </a:endParaRPr>
          </a:p>
        </p:txBody>
      </p:sp>
      <p:sp>
        <p:nvSpPr>
          <p:cNvPr id="12" name="Fletxa corbada cap amunt 11">
            <a:hlinkClick r:id="rId5" action="ppaction://hlinksldjump"/>
          </p:cNvPr>
          <p:cNvSpPr/>
          <p:nvPr/>
        </p:nvSpPr>
        <p:spPr>
          <a:xfrm rot="15868668">
            <a:off x="3995628" y="176268"/>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16" name="Rectangle 10"/>
          <p:cNvSpPr txBox="1">
            <a:spLocks noChangeArrowheads="1"/>
          </p:cNvSpPr>
          <p:nvPr/>
        </p:nvSpPr>
        <p:spPr>
          <a:xfrm>
            <a:off x="8013700" y="-7457"/>
            <a:ext cx="4178300" cy="664228"/>
          </a:xfrm>
          <a:prstGeom prst="rect">
            <a:avLst/>
          </a:prstGeom>
          <a:solidFill>
            <a:srgbClr val="6600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sp>
        <p:nvSpPr>
          <p:cNvPr id="17" name="Rectangle arrodonit 16">
            <a:hlinkClick r:id="rId6"/>
          </p:cNvPr>
          <p:cNvSpPr/>
          <p:nvPr/>
        </p:nvSpPr>
        <p:spPr>
          <a:xfrm>
            <a:off x="9448800" y="1047506"/>
            <a:ext cx="2058992" cy="323362"/>
          </a:xfrm>
          <a:prstGeom prst="roundRect">
            <a:avLst/>
          </a:prstGeom>
          <a:solidFill>
            <a:schemeClr val="accent3">
              <a:lumMod val="60000"/>
              <a:lumOff val="4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smtClean="0">
                <a:solidFill>
                  <a:schemeClr val="accent1">
                    <a:lumMod val="75000"/>
                  </a:schemeClr>
                </a:solidFill>
              </a:rPr>
              <a:t>Més informació a la web</a:t>
            </a:r>
            <a:endParaRPr lang="ca-ES" sz="1400" dirty="0">
              <a:solidFill>
                <a:schemeClr val="accent1">
                  <a:lumMod val="75000"/>
                </a:schemeClr>
              </a:solidFill>
            </a:endParaRPr>
          </a:p>
        </p:txBody>
      </p:sp>
    </p:spTree>
    <p:extLst>
      <p:ext uri="{BB962C8B-B14F-4D97-AF65-F5344CB8AC3E}">
        <p14:creationId xmlns:p14="http://schemas.microsoft.com/office/powerpoint/2010/main" val="2305476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arrodonit 39"/>
          <p:cNvSpPr/>
          <p:nvPr/>
        </p:nvSpPr>
        <p:spPr>
          <a:xfrm>
            <a:off x="990600" y="1271714"/>
            <a:ext cx="10477500" cy="4857234"/>
          </a:xfrm>
          <a:prstGeom prst="roundRect">
            <a:avLst/>
          </a:prstGeom>
          <a:solidFill>
            <a:schemeClr val="bg1"/>
          </a:solidFill>
          <a:ln cap="rnd">
            <a:solidFill>
              <a:srgbClr val="660033"/>
            </a:solidFill>
            <a:round/>
          </a:ln>
        </p:spPr>
        <p:style>
          <a:lnRef idx="2">
            <a:schemeClr val="accent1">
              <a:shade val="50000"/>
            </a:schemeClr>
          </a:lnRef>
          <a:fillRef idx="1">
            <a:schemeClr val="accent1"/>
          </a:fillRef>
          <a:effectRef idx="0">
            <a:schemeClr val="accent1"/>
          </a:effectRef>
          <a:fontRef idx="minor">
            <a:schemeClr val="lt1"/>
          </a:fontRef>
        </p:style>
        <p:txBody>
          <a:bodyPr tIns="108000" bIns="36000" numCol="2" spcCol="180000" rtlCol="0" anchor="t" anchorCtr="0"/>
          <a:lstStyle/>
          <a:p>
            <a:pPr algn="just"/>
            <a:r>
              <a:rPr lang="ca-ES" sz="1400" b="1" dirty="0" smtClean="0">
                <a:solidFill>
                  <a:srgbClr val="474343"/>
                </a:solidFill>
              </a:rPr>
              <a:t>Breu descripció</a:t>
            </a:r>
          </a:p>
          <a:p>
            <a:pPr algn="just"/>
            <a:r>
              <a:rPr lang="ca-ES" sz="1400" dirty="0">
                <a:solidFill>
                  <a:srgbClr val="474343"/>
                </a:solidFill>
              </a:rPr>
              <a:t>Els Programes de Formació i Inserció (PFI) s'adrecen a persones joves entre 16 i 21 anys que finalitzen l'educació secundària obligatòria (ESO) sense haver obtingut el graduat, amb l'objectiu de proporcionar una formació bàsica i professional necessària per a la incorporació al món laboral o per a l'accés posterior a un cicle de formació professional de grau mitjà (si se'n supera la prova d'accés o s’obté una nota igual o superior a 8).</a:t>
            </a:r>
          </a:p>
          <a:p>
            <a:pPr algn="just"/>
            <a:r>
              <a:rPr lang="ca-ES" sz="1400" dirty="0" smtClean="0">
                <a:solidFill>
                  <a:srgbClr val="474343"/>
                </a:solidFill>
              </a:rPr>
              <a:t>L’oferta </a:t>
            </a:r>
            <a:r>
              <a:rPr lang="ca-ES" sz="1400" dirty="0">
                <a:solidFill>
                  <a:srgbClr val="474343"/>
                </a:solidFill>
              </a:rPr>
              <a:t>formativa de PFI - PTT de Vic es du a terme a través d’un conveni entre l'Ajuntament de Vic i el Departament d’Ensenyament de la Generalitat de Catalunya i la col·laboració de la Diputació de Barcelona</a:t>
            </a:r>
            <a:r>
              <a:rPr lang="ca-ES" sz="1400" dirty="0" smtClean="0">
                <a:solidFill>
                  <a:srgbClr val="474343"/>
                </a:solidFill>
              </a:rPr>
              <a:t>.</a:t>
            </a:r>
            <a:endParaRPr lang="ca-ES" sz="1400" b="1" dirty="0" smtClean="0">
              <a:solidFill>
                <a:srgbClr val="474343"/>
              </a:solidFill>
            </a:endParaRPr>
          </a:p>
          <a:p>
            <a:pPr>
              <a:spcBef>
                <a:spcPts val="600"/>
              </a:spcBef>
            </a:pPr>
            <a:r>
              <a:rPr lang="ca-ES" sz="1400" b="1" dirty="0" smtClean="0">
                <a:solidFill>
                  <a:srgbClr val="474343"/>
                </a:solidFill>
              </a:rPr>
              <a:t>Sectors </a:t>
            </a:r>
            <a:r>
              <a:rPr lang="ca-ES" sz="1400" b="1" dirty="0">
                <a:solidFill>
                  <a:srgbClr val="474343"/>
                </a:solidFill>
              </a:rPr>
              <a:t>professionals que ofereix l'Ajuntament de Vic</a:t>
            </a:r>
            <a:endParaRPr lang="ca-ES" sz="1400" dirty="0">
              <a:solidFill>
                <a:srgbClr val="474343"/>
              </a:solidFill>
            </a:endParaRPr>
          </a:p>
          <a:p>
            <a:pPr marL="285750" indent="-285750">
              <a:buFont typeface="Arial" panose="020B0604020202020204" pitchFamily="34" charset="0"/>
              <a:buChar char="•"/>
            </a:pPr>
            <a:r>
              <a:rPr lang="ca-ES" sz="1400" dirty="0">
                <a:solidFill>
                  <a:srgbClr val="474343"/>
                </a:solidFill>
                <a:hlinkClick r:id="rId2" tooltip="Auxiliar de&#10;vendes, oficina i atenció al públic"/>
              </a:rPr>
              <a:t>Auxiliar de vendes, oficina i atenció al públic</a:t>
            </a:r>
            <a:endParaRPr lang="ca-ES" sz="1400" dirty="0">
              <a:solidFill>
                <a:srgbClr val="474343"/>
              </a:solidFill>
            </a:endParaRPr>
          </a:p>
          <a:p>
            <a:pPr marL="285750" indent="-285750">
              <a:buFont typeface="Arial" panose="020B0604020202020204" pitchFamily="34" charset="0"/>
              <a:buChar char="•"/>
            </a:pPr>
            <a:r>
              <a:rPr lang="ca-ES" sz="1400" dirty="0">
                <a:solidFill>
                  <a:srgbClr val="474343"/>
                </a:solidFill>
                <a:hlinkClick r:id="rId3" tooltip="Auxiliar de&#10;reparació i manteniment de vehicles lleugers"/>
              </a:rPr>
              <a:t>Auxiliar d'establiments del sector càrnic</a:t>
            </a:r>
            <a:endParaRPr lang="ca-ES" sz="1400" dirty="0">
              <a:solidFill>
                <a:srgbClr val="474343"/>
              </a:solidFill>
            </a:endParaRPr>
          </a:p>
          <a:p>
            <a:pPr marL="285750" indent="-285750">
              <a:buFont typeface="Arial" panose="020B0604020202020204" pitchFamily="34" charset="0"/>
              <a:buChar char="•"/>
            </a:pPr>
            <a:r>
              <a:rPr lang="ca-ES" sz="1400" dirty="0">
                <a:solidFill>
                  <a:srgbClr val="474343"/>
                </a:solidFill>
                <a:hlinkClick r:id="rId3" tooltip="Auxiliar de&#10;reparació i manteniment de vehicles lleugers"/>
              </a:rPr>
              <a:t>Auxiliar de reparació i manteniment de vehicles </a:t>
            </a:r>
            <a:r>
              <a:rPr lang="ca-ES" sz="1400" dirty="0" smtClean="0">
                <a:solidFill>
                  <a:srgbClr val="474343"/>
                </a:solidFill>
                <a:hlinkClick r:id="rId3" tooltip="Auxiliar de&#10;reparació i manteniment de vehicles lleugers"/>
              </a:rPr>
              <a:t>lleugers</a:t>
            </a:r>
            <a:endParaRPr lang="ca-ES" sz="1400" dirty="0">
              <a:solidFill>
                <a:srgbClr val="474343"/>
              </a:solidFill>
            </a:endParaRPr>
          </a:p>
          <a:p>
            <a:pPr algn="just">
              <a:spcBef>
                <a:spcPts val="600"/>
              </a:spcBef>
            </a:pPr>
            <a:r>
              <a:rPr lang="ca-ES" sz="1400" b="1" dirty="0" smtClean="0">
                <a:solidFill>
                  <a:srgbClr val="474343"/>
                </a:solidFill>
              </a:rPr>
              <a:t>Objectius</a:t>
            </a:r>
            <a:endParaRPr lang="ca-ES" sz="1400" dirty="0" smtClean="0">
              <a:solidFill>
                <a:srgbClr val="474343"/>
              </a:solidFill>
            </a:endParaRPr>
          </a:p>
          <a:p>
            <a:pPr marL="285750" indent="-285750" algn="just">
              <a:buFont typeface="Arial" panose="020B0604020202020204" pitchFamily="34" charset="0"/>
              <a:buChar char="•"/>
            </a:pPr>
            <a:r>
              <a:rPr lang="ca-ES" sz="1400" dirty="0" smtClean="0">
                <a:solidFill>
                  <a:srgbClr val="474343"/>
                </a:solidFill>
              </a:rPr>
              <a:t>Adquirir </a:t>
            </a:r>
            <a:r>
              <a:rPr lang="ca-ES" sz="1400" dirty="0">
                <a:solidFill>
                  <a:srgbClr val="474343"/>
                </a:solidFill>
              </a:rPr>
              <a:t>una formació bàsica i professional per a la </a:t>
            </a:r>
            <a:r>
              <a:rPr lang="ca-ES" sz="1400" dirty="0" smtClean="0">
                <a:solidFill>
                  <a:srgbClr val="474343"/>
                </a:solidFill>
              </a:rPr>
              <a:t>posterior reincorporació al sistema educatiu i/o </a:t>
            </a:r>
            <a:r>
              <a:rPr lang="ca-ES" sz="1400" dirty="0">
                <a:solidFill>
                  <a:srgbClr val="474343"/>
                </a:solidFill>
              </a:rPr>
              <a:t>incorporació al món </a:t>
            </a:r>
            <a:r>
              <a:rPr lang="ca-ES" sz="1400" dirty="0" smtClean="0">
                <a:solidFill>
                  <a:srgbClr val="474343"/>
                </a:solidFill>
              </a:rPr>
              <a:t>laboral. </a:t>
            </a:r>
          </a:p>
          <a:p>
            <a:pPr algn="just">
              <a:spcBef>
                <a:spcPts val="600"/>
              </a:spcBef>
            </a:pPr>
            <a:r>
              <a:rPr lang="ca-ES" sz="1400" b="1" dirty="0" smtClean="0">
                <a:solidFill>
                  <a:srgbClr val="474343"/>
                </a:solidFill>
              </a:rPr>
              <a:t>Destinataris</a:t>
            </a:r>
          </a:p>
          <a:p>
            <a:pPr algn="just"/>
            <a:r>
              <a:rPr lang="ca-ES" sz="1400" dirty="0" smtClean="0">
                <a:solidFill>
                  <a:srgbClr val="474343"/>
                </a:solidFill>
              </a:rPr>
              <a:t>Joves entre 16 i 21 anys sense GESO</a:t>
            </a:r>
          </a:p>
          <a:p>
            <a:pPr lvl="0" algn="just">
              <a:spcBef>
                <a:spcPts val="600"/>
              </a:spcBef>
            </a:pPr>
            <a:r>
              <a:rPr lang="ca-ES" sz="1400" b="1" dirty="0" smtClean="0">
                <a:solidFill>
                  <a:srgbClr val="474343"/>
                </a:solidFill>
              </a:rPr>
              <a:t>Valoració i continuïtat</a:t>
            </a:r>
          </a:p>
          <a:p>
            <a:pPr lvl="0" algn="just"/>
            <a:r>
              <a:rPr lang="ca-ES" sz="1400" dirty="0" smtClean="0">
                <a:solidFill>
                  <a:srgbClr val="474343"/>
                </a:solidFill>
              </a:rPr>
              <a:t>Enguany hi ha hagut 44 joves matriculats, </a:t>
            </a:r>
            <a:r>
              <a:rPr lang="ca-ES" sz="1400" dirty="0">
                <a:solidFill>
                  <a:srgbClr val="474343"/>
                </a:solidFill>
              </a:rPr>
              <a:t>32 dels </a:t>
            </a:r>
            <a:r>
              <a:rPr lang="ca-ES" sz="1400" dirty="0" smtClean="0">
                <a:solidFill>
                  <a:srgbClr val="474343"/>
                </a:solidFill>
              </a:rPr>
              <a:t>quals han </a:t>
            </a:r>
            <a:r>
              <a:rPr lang="ca-ES" sz="1400" dirty="0">
                <a:solidFill>
                  <a:srgbClr val="474343"/>
                </a:solidFill>
              </a:rPr>
              <a:t>cursat mòduls formatius per a l’obtenció del </a:t>
            </a:r>
            <a:r>
              <a:rPr lang="ca-ES" sz="1400" dirty="0" smtClean="0">
                <a:solidFill>
                  <a:srgbClr val="474343"/>
                </a:solidFill>
              </a:rPr>
              <a:t>GESO, </a:t>
            </a:r>
            <a:r>
              <a:rPr lang="ca-ES" sz="1400" dirty="0">
                <a:solidFill>
                  <a:srgbClr val="474343"/>
                </a:solidFill>
              </a:rPr>
              <a:t>14 han aprovat les corresponents proves per a l’accés a cicles formatius de grau mitjà i s’han matriculat </a:t>
            </a:r>
            <a:r>
              <a:rPr lang="ca-ES" sz="1400" dirty="0" smtClean="0">
                <a:solidFill>
                  <a:srgbClr val="474343"/>
                </a:solidFill>
              </a:rPr>
              <a:t>posteriorment a </a:t>
            </a:r>
            <a:r>
              <a:rPr lang="ca-ES" sz="1400" dirty="0">
                <a:solidFill>
                  <a:srgbClr val="474343"/>
                </a:solidFill>
              </a:rPr>
              <a:t>alguna de les modalitats formatives que s’ofereixen. </a:t>
            </a:r>
            <a:endParaRPr lang="ca-ES" sz="1400" dirty="0" smtClean="0">
              <a:solidFill>
                <a:srgbClr val="474343"/>
              </a:solidFill>
            </a:endParaRPr>
          </a:p>
          <a:p>
            <a:pPr lvl="0" algn="just"/>
            <a:r>
              <a:rPr lang="ca-ES" sz="1400" dirty="0" smtClean="0">
                <a:solidFill>
                  <a:srgbClr val="474343"/>
                </a:solidFill>
              </a:rPr>
              <a:t>De cara al curs 2015/16 s’ofereixen els mateixos sectors professionals.</a:t>
            </a:r>
          </a:p>
        </p:txBody>
      </p:sp>
      <p:sp>
        <p:nvSpPr>
          <p:cNvPr id="4" name="Rectangle 10"/>
          <p:cNvSpPr>
            <a:spLocks noGrp="1" noChangeArrowheads="1"/>
          </p:cNvSpPr>
          <p:nvPr>
            <p:ph type="ctrTitle"/>
          </p:nvPr>
        </p:nvSpPr>
        <p:spPr>
          <a:xfrm>
            <a:off x="0" y="0"/>
            <a:ext cx="12192000" cy="660400"/>
          </a:xfrm>
          <a:solidFill>
            <a:srgbClr val="660033"/>
          </a:solidFill>
        </p:spPr>
        <p:txBody>
          <a:bodyPr>
            <a:normAutofit fontScale="90000"/>
          </a:bodyPr>
          <a:lstStyle/>
          <a:p>
            <a:pPr eaLnBrk="1" fontAlgn="auto" hangingPunct="1">
              <a:spcAft>
                <a:spcPts val="0"/>
              </a:spcAft>
              <a:defRPr/>
            </a:pPr>
            <a:r>
              <a:rPr lang="ca-ES" sz="4800" dirty="0" smtClean="0">
                <a:solidFill>
                  <a:schemeClr val="accent1"/>
                </a:solidFill>
                <a:latin typeface="Calibri" pitchFamily="34" charset="0"/>
              </a:rPr>
              <a:t/>
            </a:r>
            <a:br>
              <a:rPr lang="ca-ES" sz="4800" dirty="0" smtClean="0">
                <a:solidFill>
                  <a:schemeClr val="accent1"/>
                </a:solidFill>
                <a:latin typeface="Calibri" pitchFamily="34" charset="0"/>
              </a:rPr>
            </a:br>
            <a:r>
              <a:rPr lang="ca-ES" sz="4800" dirty="0">
                <a:solidFill>
                  <a:schemeClr val="accent1"/>
                </a:solidFill>
                <a:latin typeface="Calibri" pitchFamily="34" charset="0"/>
              </a:rPr>
              <a:t/>
            </a:r>
            <a:br>
              <a:rPr lang="ca-ES" sz="4800" dirty="0">
                <a:solidFill>
                  <a:schemeClr val="accent1"/>
                </a:solidFill>
                <a:latin typeface="Calibri" pitchFamily="34" charset="0"/>
              </a:rPr>
            </a:br>
            <a:endParaRPr lang="es-ES" sz="4800" dirty="0">
              <a:solidFill>
                <a:schemeClr val="accent1"/>
              </a:solidFill>
              <a:latin typeface="Calibri" pitchFamily="34" charset="0"/>
            </a:endParaRPr>
          </a:p>
        </p:txBody>
      </p:sp>
      <p:pic>
        <p:nvPicPr>
          <p:cNvPr id="9" name="Imat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100" y="6185723"/>
            <a:ext cx="1943100" cy="511683"/>
          </a:xfrm>
          <a:prstGeom prst="rect">
            <a:avLst/>
          </a:prstGeom>
        </p:spPr>
      </p:pic>
      <p:sp>
        <p:nvSpPr>
          <p:cNvPr id="15" name="Rectangle arrodonit 14"/>
          <p:cNvSpPr/>
          <p:nvPr/>
        </p:nvSpPr>
        <p:spPr>
          <a:xfrm>
            <a:off x="620708" y="1054099"/>
            <a:ext cx="7062792" cy="360843"/>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Programes de Formació i Inserció – Pla de Transició al Treball</a:t>
            </a:r>
            <a:endParaRPr lang="ca-ES" sz="2000" b="1" dirty="0">
              <a:solidFill>
                <a:srgbClr val="660033"/>
              </a:solidFill>
            </a:endParaRPr>
          </a:p>
        </p:txBody>
      </p:sp>
      <p:sp>
        <p:nvSpPr>
          <p:cNvPr id="13" name="QuadreDeText 12"/>
          <p:cNvSpPr txBox="1"/>
          <p:nvPr/>
        </p:nvSpPr>
        <p:spPr>
          <a:xfrm>
            <a:off x="11290300" y="6550979"/>
            <a:ext cx="901700" cy="261610"/>
          </a:xfrm>
          <a:prstGeom prst="rect">
            <a:avLst/>
          </a:prstGeom>
          <a:noFill/>
        </p:spPr>
        <p:txBody>
          <a:bodyPr wrap="square" rtlCol="0">
            <a:spAutoFit/>
          </a:bodyPr>
          <a:lstStyle/>
          <a:p>
            <a:pPr algn="r"/>
            <a:r>
              <a:rPr lang="ca-ES" sz="1100" dirty="0" smtClean="0">
                <a:solidFill>
                  <a:srgbClr val="474343"/>
                </a:solidFill>
              </a:rPr>
              <a:t>Pg. 7/41</a:t>
            </a:r>
            <a:endParaRPr lang="ca-ES" sz="1100" dirty="0">
              <a:solidFill>
                <a:srgbClr val="474343"/>
              </a:solidFill>
            </a:endParaRPr>
          </a:p>
        </p:txBody>
      </p:sp>
      <p:pic>
        <p:nvPicPr>
          <p:cNvPr id="14" name="Imatg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7600" y="6154348"/>
            <a:ext cx="1384300" cy="625231"/>
          </a:xfrm>
          <a:prstGeom prst="rect">
            <a:avLst/>
          </a:prstGeom>
        </p:spPr>
      </p:pic>
      <p:sp>
        <p:nvSpPr>
          <p:cNvPr id="12" name="Rectangle 10"/>
          <p:cNvSpPr txBox="1">
            <a:spLocks noChangeArrowheads="1"/>
          </p:cNvSpPr>
          <p:nvPr/>
        </p:nvSpPr>
        <p:spPr>
          <a:xfrm>
            <a:off x="8013700" y="-7457"/>
            <a:ext cx="4178300" cy="664228"/>
          </a:xfrm>
          <a:prstGeom prst="rect">
            <a:avLst/>
          </a:prstGeom>
          <a:solidFill>
            <a:srgbClr val="6600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sp>
        <p:nvSpPr>
          <p:cNvPr id="16" name="Rectangle arrodonit 15">
            <a:hlinkClick r:id="rId6"/>
          </p:cNvPr>
          <p:cNvSpPr/>
          <p:nvPr/>
        </p:nvSpPr>
        <p:spPr>
          <a:xfrm>
            <a:off x="9448800" y="1047506"/>
            <a:ext cx="2058992" cy="323362"/>
          </a:xfrm>
          <a:prstGeom prst="roundRect">
            <a:avLst/>
          </a:prstGeom>
          <a:solidFill>
            <a:schemeClr val="accent3">
              <a:lumMod val="60000"/>
              <a:lumOff val="4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smtClean="0">
                <a:solidFill>
                  <a:schemeClr val="accent1">
                    <a:lumMod val="75000"/>
                  </a:schemeClr>
                </a:solidFill>
              </a:rPr>
              <a:t>Més informació a la web</a:t>
            </a:r>
            <a:endParaRPr lang="ca-ES" sz="1400" dirty="0">
              <a:solidFill>
                <a:schemeClr val="accent1">
                  <a:lumMod val="75000"/>
                </a:schemeClr>
              </a:solidFill>
            </a:endParaRPr>
          </a:p>
        </p:txBody>
      </p:sp>
      <p:sp>
        <p:nvSpPr>
          <p:cNvPr id="17" name="Rectangle arrodonit 16"/>
          <p:cNvSpPr/>
          <p:nvPr/>
        </p:nvSpPr>
        <p:spPr>
          <a:xfrm>
            <a:off x="190500" y="128979"/>
            <a:ext cx="42164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Serveis i equipaments municipals</a:t>
            </a:r>
            <a:endParaRPr lang="ca-ES" sz="2000" b="1" dirty="0">
              <a:solidFill>
                <a:srgbClr val="660033"/>
              </a:solidFill>
            </a:endParaRPr>
          </a:p>
        </p:txBody>
      </p:sp>
      <p:sp>
        <p:nvSpPr>
          <p:cNvPr id="18" name="Fletxa corbada cap amunt 17">
            <a:hlinkClick r:id="rId7" action="ppaction://hlinksldjump"/>
          </p:cNvPr>
          <p:cNvSpPr/>
          <p:nvPr/>
        </p:nvSpPr>
        <p:spPr>
          <a:xfrm rot="15868668">
            <a:off x="3995628" y="176268"/>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Tree>
    <p:extLst>
      <p:ext uri="{BB962C8B-B14F-4D97-AF65-F5344CB8AC3E}">
        <p14:creationId xmlns:p14="http://schemas.microsoft.com/office/powerpoint/2010/main" val="3507393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arrodonit 10">
            <a:hlinkClick r:id="rId2" action="ppaction://hlinksldjump"/>
          </p:cNvPr>
          <p:cNvSpPr/>
          <p:nvPr/>
        </p:nvSpPr>
        <p:spPr>
          <a:xfrm>
            <a:off x="4216400" y="2025651"/>
            <a:ext cx="6235700" cy="568325"/>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b="1" dirty="0" smtClean="0">
                <a:solidFill>
                  <a:schemeClr val="tx1"/>
                </a:solidFill>
              </a:rPr>
              <a:t>1. Projectes relacionats amb la millora de l’èxit educatiu</a:t>
            </a:r>
            <a:endParaRPr lang="ca-ES" b="1" dirty="0">
              <a:solidFill>
                <a:schemeClr val="tx1"/>
              </a:solidFill>
            </a:endParaRPr>
          </a:p>
        </p:txBody>
      </p:sp>
      <p:sp>
        <p:nvSpPr>
          <p:cNvPr id="4" name="Rectangle 10"/>
          <p:cNvSpPr>
            <a:spLocks noGrp="1" noChangeArrowheads="1"/>
          </p:cNvSpPr>
          <p:nvPr>
            <p:ph type="ctrTitle"/>
          </p:nvPr>
        </p:nvSpPr>
        <p:spPr>
          <a:xfrm>
            <a:off x="0" y="0"/>
            <a:ext cx="12192000" cy="660400"/>
          </a:xfrm>
          <a:solidFill>
            <a:srgbClr val="660033"/>
          </a:solidFill>
        </p:spPr>
        <p:txBody>
          <a:bodyPr>
            <a:normAutofit fontScale="90000"/>
          </a:bodyPr>
          <a:lstStyle/>
          <a:p>
            <a:pPr eaLnBrk="1" fontAlgn="auto" hangingPunct="1">
              <a:spcAft>
                <a:spcPts val="0"/>
              </a:spcAft>
              <a:defRPr/>
            </a:pPr>
            <a:r>
              <a:rPr lang="ca-ES" sz="4800" dirty="0" smtClean="0">
                <a:solidFill>
                  <a:schemeClr val="accent1"/>
                </a:solidFill>
                <a:latin typeface="Calibri" pitchFamily="34" charset="0"/>
              </a:rPr>
              <a:t/>
            </a:r>
            <a:br>
              <a:rPr lang="ca-ES" sz="4800" dirty="0" smtClean="0">
                <a:solidFill>
                  <a:schemeClr val="accent1"/>
                </a:solidFill>
                <a:latin typeface="Calibri" pitchFamily="34" charset="0"/>
              </a:rPr>
            </a:br>
            <a:r>
              <a:rPr lang="ca-ES" sz="4800" dirty="0">
                <a:solidFill>
                  <a:schemeClr val="accent1"/>
                </a:solidFill>
                <a:latin typeface="Calibri" pitchFamily="34" charset="0"/>
              </a:rPr>
              <a:t/>
            </a:r>
            <a:br>
              <a:rPr lang="ca-ES" sz="4800" dirty="0">
                <a:solidFill>
                  <a:schemeClr val="accent1"/>
                </a:solidFill>
                <a:latin typeface="Calibri" pitchFamily="34" charset="0"/>
              </a:rPr>
            </a:br>
            <a:endParaRPr lang="es-ES" sz="4800" dirty="0">
              <a:solidFill>
                <a:schemeClr val="accent1"/>
              </a:solidFill>
              <a:latin typeface="Calibri" pitchFamily="34" charset="0"/>
            </a:endParaRPr>
          </a:p>
        </p:txBody>
      </p:sp>
      <p:sp>
        <p:nvSpPr>
          <p:cNvPr id="2" name="Rectangle arrodonit 1"/>
          <p:cNvSpPr/>
          <p:nvPr/>
        </p:nvSpPr>
        <p:spPr>
          <a:xfrm>
            <a:off x="1609725" y="1193800"/>
            <a:ext cx="8575675" cy="456613"/>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2400" b="1" dirty="0" smtClean="0">
                <a:solidFill>
                  <a:srgbClr val="660033"/>
                </a:solidFill>
              </a:rPr>
              <a:t>PROJECTES DE CIUTAT: LÍNIES D’INTERVENCIÓ</a:t>
            </a:r>
            <a:endParaRPr lang="ca-ES" sz="2400" b="1" dirty="0">
              <a:solidFill>
                <a:srgbClr val="660033"/>
              </a:solidFill>
            </a:endParaRPr>
          </a:p>
        </p:txBody>
      </p:sp>
      <p:pic>
        <p:nvPicPr>
          <p:cNvPr id="12" name="Imat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00" y="6185723"/>
            <a:ext cx="1943100" cy="511683"/>
          </a:xfrm>
          <a:prstGeom prst="rect">
            <a:avLst/>
          </a:prstGeom>
        </p:spPr>
      </p:pic>
      <p:sp>
        <p:nvSpPr>
          <p:cNvPr id="14" name="Rectangle arrodonit 13">
            <a:hlinkClick r:id="rId4" action="ppaction://hlinksldjump"/>
          </p:cNvPr>
          <p:cNvSpPr/>
          <p:nvPr/>
        </p:nvSpPr>
        <p:spPr>
          <a:xfrm>
            <a:off x="4216400" y="2781302"/>
            <a:ext cx="6235700" cy="568325"/>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b="1" dirty="0" smtClean="0">
                <a:solidFill>
                  <a:schemeClr val="tx1"/>
                </a:solidFill>
              </a:rPr>
              <a:t>2. </a:t>
            </a:r>
            <a:r>
              <a:rPr lang="ca-ES" b="1" dirty="0">
                <a:solidFill>
                  <a:schemeClr val="tx1"/>
                </a:solidFill>
              </a:rPr>
              <a:t>Projectes adreçats a mestres i professionals de l’educació</a:t>
            </a:r>
          </a:p>
        </p:txBody>
      </p:sp>
      <p:sp>
        <p:nvSpPr>
          <p:cNvPr id="15" name="Rectangle arrodonit 14">
            <a:hlinkClick r:id="rId5" action="ppaction://hlinksldjump"/>
          </p:cNvPr>
          <p:cNvSpPr/>
          <p:nvPr/>
        </p:nvSpPr>
        <p:spPr>
          <a:xfrm>
            <a:off x="4216400" y="3536953"/>
            <a:ext cx="6235700" cy="568325"/>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b="1" dirty="0" smtClean="0">
                <a:solidFill>
                  <a:schemeClr val="tx1"/>
                </a:solidFill>
              </a:rPr>
              <a:t>3. Projectes de ciutat relacionats amb l’educació i formació </a:t>
            </a:r>
          </a:p>
          <a:p>
            <a:r>
              <a:rPr lang="ca-ES" b="1" dirty="0">
                <a:solidFill>
                  <a:schemeClr val="tx1"/>
                </a:solidFill>
              </a:rPr>
              <a:t> </a:t>
            </a:r>
            <a:r>
              <a:rPr lang="ca-ES" b="1" dirty="0" smtClean="0">
                <a:solidFill>
                  <a:schemeClr val="tx1"/>
                </a:solidFill>
              </a:rPr>
              <a:t>   al llarg de la vida</a:t>
            </a:r>
            <a:endParaRPr lang="ca-ES" b="1" dirty="0">
              <a:solidFill>
                <a:schemeClr val="tx1"/>
              </a:solidFill>
            </a:endParaRPr>
          </a:p>
        </p:txBody>
      </p:sp>
      <p:cxnSp>
        <p:nvCxnSpPr>
          <p:cNvPr id="19" name="Connector recte 18"/>
          <p:cNvCxnSpPr/>
          <p:nvPr/>
        </p:nvCxnSpPr>
        <p:spPr>
          <a:xfrm>
            <a:off x="3548061" y="2206037"/>
            <a:ext cx="668337" cy="131764"/>
          </a:xfrm>
          <a:prstGeom prst="line">
            <a:avLst/>
          </a:prstGeom>
          <a:ln w="9525">
            <a:solidFill>
              <a:srgbClr val="660033"/>
            </a:solidFill>
          </a:ln>
        </p:spPr>
        <p:style>
          <a:lnRef idx="1">
            <a:schemeClr val="accent1"/>
          </a:lnRef>
          <a:fillRef idx="0">
            <a:schemeClr val="accent1"/>
          </a:fillRef>
          <a:effectRef idx="0">
            <a:schemeClr val="accent1"/>
          </a:effectRef>
          <a:fontRef idx="minor">
            <a:schemeClr val="tx1"/>
          </a:fontRef>
        </p:style>
      </p:cxnSp>
      <p:cxnSp>
        <p:nvCxnSpPr>
          <p:cNvPr id="22" name="Connector recte 21"/>
          <p:cNvCxnSpPr/>
          <p:nvPr/>
        </p:nvCxnSpPr>
        <p:spPr>
          <a:xfrm flipH="1">
            <a:off x="3547864" y="1650413"/>
            <a:ext cx="197" cy="2076242"/>
          </a:xfrm>
          <a:prstGeom prst="line">
            <a:avLst/>
          </a:prstGeom>
          <a:ln w="19050">
            <a:solidFill>
              <a:srgbClr val="660033"/>
            </a:solidFill>
          </a:ln>
        </p:spPr>
        <p:style>
          <a:lnRef idx="1">
            <a:schemeClr val="accent1"/>
          </a:lnRef>
          <a:fillRef idx="0">
            <a:schemeClr val="accent1"/>
          </a:fillRef>
          <a:effectRef idx="0">
            <a:schemeClr val="accent1"/>
          </a:effectRef>
          <a:fontRef idx="minor">
            <a:schemeClr val="tx1"/>
          </a:fontRef>
        </p:style>
      </p:cxnSp>
      <p:cxnSp>
        <p:nvCxnSpPr>
          <p:cNvPr id="27" name="Connector recte 26"/>
          <p:cNvCxnSpPr/>
          <p:nvPr/>
        </p:nvCxnSpPr>
        <p:spPr>
          <a:xfrm>
            <a:off x="3548063" y="2925765"/>
            <a:ext cx="668337" cy="131764"/>
          </a:xfrm>
          <a:prstGeom prst="line">
            <a:avLst/>
          </a:prstGeom>
          <a:ln w="9525">
            <a:solidFill>
              <a:srgbClr val="660033"/>
            </a:solidFill>
          </a:ln>
        </p:spPr>
        <p:style>
          <a:lnRef idx="1">
            <a:schemeClr val="accent1"/>
          </a:lnRef>
          <a:fillRef idx="0">
            <a:schemeClr val="accent1"/>
          </a:fillRef>
          <a:effectRef idx="0">
            <a:schemeClr val="accent1"/>
          </a:effectRef>
          <a:fontRef idx="minor">
            <a:schemeClr val="tx1"/>
          </a:fontRef>
        </p:style>
      </p:cxnSp>
      <p:cxnSp>
        <p:nvCxnSpPr>
          <p:cNvPr id="28" name="Connector recte 27"/>
          <p:cNvCxnSpPr/>
          <p:nvPr/>
        </p:nvCxnSpPr>
        <p:spPr>
          <a:xfrm>
            <a:off x="3548063" y="3726655"/>
            <a:ext cx="668337" cy="131764"/>
          </a:xfrm>
          <a:prstGeom prst="line">
            <a:avLst/>
          </a:prstGeom>
          <a:ln w="9525">
            <a:solidFill>
              <a:srgbClr val="660033"/>
            </a:solidFill>
          </a:ln>
        </p:spPr>
        <p:style>
          <a:lnRef idx="1">
            <a:schemeClr val="accent1"/>
          </a:lnRef>
          <a:fillRef idx="0">
            <a:schemeClr val="accent1"/>
          </a:fillRef>
          <a:effectRef idx="0">
            <a:schemeClr val="accent1"/>
          </a:effectRef>
          <a:fontRef idx="minor">
            <a:schemeClr val="tx1"/>
          </a:fontRef>
        </p:style>
      </p:cxnSp>
      <p:sp>
        <p:nvSpPr>
          <p:cNvPr id="23" name="QuadreDeText 22"/>
          <p:cNvSpPr txBox="1"/>
          <p:nvPr/>
        </p:nvSpPr>
        <p:spPr>
          <a:xfrm>
            <a:off x="11290300" y="6550979"/>
            <a:ext cx="901700" cy="261610"/>
          </a:xfrm>
          <a:prstGeom prst="rect">
            <a:avLst/>
          </a:prstGeom>
          <a:noFill/>
        </p:spPr>
        <p:txBody>
          <a:bodyPr wrap="square" rtlCol="0">
            <a:spAutoFit/>
          </a:bodyPr>
          <a:lstStyle/>
          <a:p>
            <a:pPr algn="r"/>
            <a:r>
              <a:rPr lang="ca-ES" sz="1100" dirty="0" smtClean="0">
                <a:solidFill>
                  <a:srgbClr val="474343"/>
                </a:solidFill>
              </a:rPr>
              <a:t>Pg. 8/41</a:t>
            </a:r>
            <a:endParaRPr lang="ca-ES" sz="1100" dirty="0">
              <a:solidFill>
                <a:srgbClr val="474343"/>
              </a:solidFill>
            </a:endParaRPr>
          </a:p>
        </p:txBody>
      </p:sp>
      <p:pic>
        <p:nvPicPr>
          <p:cNvPr id="24" name="Imatg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7600" y="6154348"/>
            <a:ext cx="1384300" cy="625231"/>
          </a:xfrm>
          <a:prstGeom prst="rect">
            <a:avLst/>
          </a:prstGeom>
        </p:spPr>
      </p:pic>
      <p:sp>
        <p:nvSpPr>
          <p:cNvPr id="6" name="Fletxa dreta 5">
            <a:hlinkClick r:id="rId2" action="ppaction://hlinksldjump"/>
          </p:cNvPr>
          <p:cNvSpPr/>
          <p:nvPr/>
        </p:nvSpPr>
        <p:spPr>
          <a:xfrm>
            <a:off x="10102850" y="2149080"/>
            <a:ext cx="317500" cy="321466"/>
          </a:xfrm>
          <a:prstGeom prst="rightArrow">
            <a:avLst/>
          </a:prstGeom>
          <a:solidFill>
            <a:schemeClr val="bg2">
              <a:lumMod val="90000"/>
            </a:schemeClr>
          </a:solidFill>
          <a:ln w="952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5" name="Fletxa dreta 24">
            <a:hlinkClick r:id="rId4" action="ppaction://hlinksldjump"/>
          </p:cNvPr>
          <p:cNvSpPr/>
          <p:nvPr/>
        </p:nvSpPr>
        <p:spPr>
          <a:xfrm>
            <a:off x="10102850" y="2904163"/>
            <a:ext cx="317500" cy="321466"/>
          </a:xfrm>
          <a:prstGeom prst="rightArrow">
            <a:avLst/>
          </a:prstGeom>
          <a:solidFill>
            <a:schemeClr val="bg2">
              <a:lumMod val="90000"/>
            </a:schemeClr>
          </a:solidFill>
          <a:ln w="952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6" name="Fletxa dreta 25">
            <a:hlinkClick r:id="rId5" action="ppaction://hlinksldjump"/>
          </p:cNvPr>
          <p:cNvSpPr/>
          <p:nvPr/>
        </p:nvSpPr>
        <p:spPr>
          <a:xfrm>
            <a:off x="10102850" y="3660382"/>
            <a:ext cx="317500" cy="321466"/>
          </a:xfrm>
          <a:prstGeom prst="rightArrow">
            <a:avLst/>
          </a:prstGeom>
          <a:solidFill>
            <a:schemeClr val="bg2">
              <a:lumMod val="90000"/>
            </a:schemeClr>
          </a:solidFill>
          <a:ln w="952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5" name="Rectangle 10"/>
          <p:cNvSpPr txBox="1">
            <a:spLocks noChangeArrowheads="1"/>
          </p:cNvSpPr>
          <p:nvPr/>
        </p:nvSpPr>
        <p:spPr>
          <a:xfrm>
            <a:off x="8013700" y="-7457"/>
            <a:ext cx="4178300" cy="664228"/>
          </a:xfrm>
          <a:prstGeom prst="rect">
            <a:avLst/>
          </a:prstGeom>
          <a:solidFill>
            <a:srgbClr val="6600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spTree>
    <p:extLst>
      <p:ext uri="{BB962C8B-B14F-4D97-AF65-F5344CB8AC3E}">
        <p14:creationId xmlns:p14="http://schemas.microsoft.com/office/powerpoint/2010/main" val="3327272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arrodonit 12"/>
          <p:cNvSpPr/>
          <p:nvPr/>
        </p:nvSpPr>
        <p:spPr>
          <a:xfrm>
            <a:off x="1955800" y="737056"/>
            <a:ext cx="7924800" cy="488951"/>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400" b="1" dirty="0" smtClean="0">
                <a:solidFill>
                  <a:srgbClr val="660033"/>
                </a:solidFill>
              </a:rPr>
              <a:t>1. Projectes relacionats amb la millora de l’èxit educatiu</a:t>
            </a:r>
            <a:endParaRPr lang="ca-ES" sz="2400" b="1" dirty="0">
              <a:solidFill>
                <a:srgbClr val="660033"/>
              </a:solidFill>
            </a:endParaRPr>
          </a:p>
        </p:txBody>
      </p:sp>
      <p:sp>
        <p:nvSpPr>
          <p:cNvPr id="4" name="Rectangle 10"/>
          <p:cNvSpPr>
            <a:spLocks noGrp="1" noChangeArrowheads="1"/>
          </p:cNvSpPr>
          <p:nvPr>
            <p:ph type="ctrTitle"/>
          </p:nvPr>
        </p:nvSpPr>
        <p:spPr>
          <a:xfrm>
            <a:off x="0" y="0"/>
            <a:ext cx="12192000" cy="660400"/>
          </a:xfrm>
          <a:solidFill>
            <a:srgbClr val="660033"/>
          </a:solidFill>
        </p:spPr>
        <p:txBody>
          <a:bodyPr>
            <a:normAutofit fontScale="90000"/>
          </a:bodyPr>
          <a:lstStyle/>
          <a:p>
            <a:pPr eaLnBrk="1" fontAlgn="auto" hangingPunct="1">
              <a:spcAft>
                <a:spcPts val="0"/>
              </a:spcAft>
              <a:defRPr/>
            </a:pPr>
            <a:r>
              <a:rPr lang="ca-ES" sz="4800" dirty="0" smtClean="0">
                <a:solidFill>
                  <a:schemeClr val="accent1"/>
                </a:solidFill>
                <a:latin typeface="Calibri" pitchFamily="34" charset="0"/>
              </a:rPr>
              <a:t/>
            </a:r>
            <a:br>
              <a:rPr lang="ca-ES" sz="4800" dirty="0" smtClean="0">
                <a:solidFill>
                  <a:schemeClr val="accent1"/>
                </a:solidFill>
                <a:latin typeface="Calibri" pitchFamily="34" charset="0"/>
              </a:rPr>
            </a:br>
            <a:r>
              <a:rPr lang="ca-ES" sz="4800" dirty="0">
                <a:solidFill>
                  <a:schemeClr val="accent1"/>
                </a:solidFill>
                <a:latin typeface="Calibri" pitchFamily="34" charset="0"/>
              </a:rPr>
              <a:t/>
            </a:r>
            <a:br>
              <a:rPr lang="ca-ES" sz="4800" dirty="0">
                <a:solidFill>
                  <a:schemeClr val="accent1"/>
                </a:solidFill>
                <a:latin typeface="Calibri" pitchFamily="34" charset="0"/>
              </a:rPr>
            </a:br>
            <a:endParaRPr lang="es-ES" sz="4800" dirty="0">
              <a:solidFill>
                <a:schemeClr val="accent1"/>
              </a:solidFill>
              <a:latin typeface="Calibri" pitchFamily="34" charset="0"/>
            </a:endParaRPr>
          </a:p>
        </p:txBody>
      </p:sp>
      <p:pic>
        <p:nvPicPr>
          <p:cNvPr id="9" name="Imat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6185723"/>
            <a:ext cx="1943100" cy="511683"/>
          </a:xfrm>
          <a:prstGeom prst="rect">
            <a:avLst/>
          </a:prstGeom>
        </p:spPr>
      </p:pic>
      <p:cxnSp>
        <p:nvCxnSpPr>
          <p:cNvPr id="14" name="Connector recte 13"/>
          <p:cNvCxnSpPr/>
          <p:nvPr/>
        </p:nvCxnSpPr>
        <p:spPr>
          <a:xfrm>
            <a:off x="2521746" y="1226007"/>
            <a:ext cx="28575" cy="4876993"/>
          </a:xfrm>
          <a:prstGeom prst="line">
            <a:avLst/>
          </a:prstGeom>
          <a:ln w="19050">
            <a:solidFill>
              <a:srgbClr val="660033"/>
            </a:solidFill>
          </a:ln>
        </p:spPr>
        <p:style>
          <a:lnRef idx="1">
            <a:schemeClr val="accent1"/>
          </a:lnRef>
          <a:fillRef idx="0">
            <a:schemeClr val="accent1"/>
          </a:fillRef>
          <a:effectRef idx="0">
            <a:schemeClr val="accent1"/>
          </a:effectRef>
          <a:fontRef idx="minor">
            <a:schemeClr val="tx1"/>
          </a:fontRef>
        </p:style>
      </p:cxnSp>
      <p:sp>
        <p:nvSpPr>
          <p:cNvPr id="15" name="Rectangle arrodonit 14">
            <a:hlinkClick r:id="rId3" action="ppaction://hlinksldjump"/>
          </p:cNvPr>
          <p:cNvSpPr/>
          <p:nvPr/>
        </p:nvSpPr>
        <p:spPr>
          <a:xfrm>
            <a:off x="3086896" y="1353008"/>
            <a:ext cx="5969000" cy="290228"/>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dirty="0" smtClean="0">
                <a:solidFill>
                  <a:schemeClr val="tx1"/>
                </a:solidFill>
              </a:rPr>
              <a:t>1.1 Cultura emprenedora a les escoles</a:t>
            </a:r>
            <a:endParaRPr lang="ca-ES" dirty="0">
              <a:solidFill>
                <a:schemeClr val="tx1"/>
              </a:solidFill>
            </a:endParaRPr>
          </a:p>
        </p:txBody>
      </p:sp>
      <p:sp>
        <p:nvSpPr>
          <p:cNvPr id="17" name="Rectangle arrodonit 16">
            <a:hlinkClick r:id="rId4" action="ppaction://hlinksldjump"/>
          </p:cNvPr>
          <p:cNvSpPr/>
          <p:nvPr/>
        </p:nvSpPr>
        <p:spPr>
          <a:xfrm>
            <a:off x="3086896" y="2070572"/>
            <a:ext cx="5969000" cy="283448"/>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dirty="0" smtClean="0">
                <a:solidFill>
                  <a:schemeClr val="tx1"/>
                </a:solidFill>
              </a:rPr>
              <a:t>1.3 Punt de partida</a:t>
            </a:r>
            <a:endParaRPr lang="ca-ES" dirty="0">
              <a:solidFill>
                <a:schemeClr val="tx1"/>
              </a:solidFill>
            </a:endParaRPr>
          </a:p>
        </p:txBody>
      </p:sp>
      <p:sp>
        <p:nvSpPr>
          <p:cNvPr id="18" name="Rectangle arrodonit 17">
            <a:hlinkClick r:id="rId5" action="ppaction://hlinksldjump"/>
          </p:cNvPr>
          <p:cNvSpPr/>
          <p:nvPr/>
        </p:nvSpPr>
        <p:spPr>
          <a:xfrm>
            <a:off x="3086896" y="2422906"/>
            <a:ext cx="5969000" cy="287529"/>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dirty="0" smtClean="0">
                <a:solidFill>
                  <a:schemeClr val="tx1"/>
                </a:solidFill>
              </a:rPr>
              <a:t>1.4 Tallers de suport a la tasca educativa – estudi assistit</a:t>
            </a:r>
            <a:endParaRPr lang="ca-ES" dirty="0">
              <a:solidFill>
                <a:schemeClr val="tx1"/>
              </a:solidFill>
            </a:endParaRPr>
          </a:p>
        </p:txBody>
      </p:sp>
      <p:sp>
        <p:nvSpPr>
          <p:cNvPr id="19" name="Rectangle arrodonit 18">
            <a:hlinkClick r:id="rId6" action="ppaction://hlinksldjump"/>
          </p:cNvPr>
          <p:cNvSpPr/>
          <p:nvPr/>
        </p:nvSpPr>
        <p:spPr>
          <a:xfrm>
            <a:off x="3086896" y="2776883"/>
            <a:ext cx="5969000" cy="289836"/>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dirty="0" smtClean="0">
                <a:solidFill>
                  <a:schemeClr val="tx1"/>
                </a:solidFill>
              </a:rPr>
              <a:t>1.5 Jove x jove</a:t>
            </a:r>
            <a:endParaRPr lang="ca-ES" dirty="0">
              <a:solidFill>
                <a:schemeClr val="tx1"/>
              </a:solidFill>
            </a:endParaRPr>
          </a:p>
        </p:txBody>
      </p:sp>
      <p:sp>
        <p:nvSpPr>
          <p:cNvPr id="20" name="Rectangle arrodonit 19">
            <a:hlinkClick r:id="rId7" action="ppaction://hlinksldjump"/>
          </p:cNvPr>
          <p:cNvSpPr/>
          <p:nvPr/>
        </p:nvSpPr>
        <p:spPr>
          <a:xfrm>
            <a:off x="3086896" y="3141555"/>
            <a:ext cx="5969000" cy="283161"/>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dirty="0" smtClean="0">
                <a:solidFill>
                  <a:schemeClr val="tx1"/>
                </a:solidFill>
              </a:rPr>
              <a:t>1.6 Apropa’t al teatre</a:t>
            </a:r>
            <a:endParaRPr lang="ca-ES" dirty="0">
              <a:solidFill>
                <a:schemeClr val="tx1"/>
              </a:solidFill>
            </a:endParaRPr>
          </a:p>
        </p:txBody>
      </p:sp>
      <p:sp>
        <p:nvSpPr>
          <p:cNvPr id="21" name="Rectangle arrodonit 20">
            <a:hlinkClick r:id="rId8" action="ppaction://hlinksldjump"/>
          </p:cNvPr>
          <p:cNvSpPr/>
          <p:nvPr/>
        </p:nvSpPr>
        <p:spPr>
          <a:xfrm>
            <a:off x="3086896" y="3500886"/>
            <a:ext cx="5969000" cy="283161"/>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dirty="0" smtClean="0">
                <a:solidFill>
                  <a:schemeClr val="tx1"/>
                </a:solidFill>
              </a:rPr>
              <a:t>1.7 Poesia a les escoles</a:t>
            </a:r>
            <a:endParaRPr lang="ca-ES" dirty="0">
              <a:solidFill>
                <a:schemeClr val="tx1"/>
              </a:solidFill>
            </a:endParaRPr>
          </a:p>
        </p:txBody>
      </p:sp>
      <p:sp>
        <p:nvSpPr>
          <p:cNvPr id="22" name="Rectangle arrodonit 21">
            <a:hlinkClick r:id="rId9" action="ppaction://hlinksldjump"/>
          </p:cNvPr>
          <p:cNvSpPr/>
          <p:nvPr/>
        </p:nvSpPr>
        <p:spPr>
          <a:xfrm>
            <a:off x="3086896" y="3850300"/>
            <a:ext cx="5969000" cy="273308"/>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dirty="0" smtClean="0">
                <a:solidFill>
                  <a:schemeClr val="tx1"/>
                </a:solidFill>
              </a:rPr>
              <a:t>1.8 Orientació acadèmica i professional</a:t>
            </a:r>
            <a:endParaRPr lang="ca-ES" dirty="0">
              <a:solidFill>
                <a:schemeClr val="tx1"/>
              </a:solidFill>
            </a:endParaRPr>
          </a:p>
        </p:txBody>
      </p:sp>
      <p:sp>
        <p:nvSpPr>
          <p:cNvPr id="23" name="Rectangle arrodonit 22">
            <a:hlinkClick r:id="rId10" action="ppaction://hlinksldjump"/>
          </p:cNvPr>
          <p:cNvSpPr/>
          <p:nvPr/>
        </p:nvSpPr>
        <p:spPr>
          <a:xfrm>
            <a:off x="3086896" y="4196406"/>
            <a:ext cx="5969000" cy="273308"/>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dirty="0" smtClean="0">
                <a:solidFill>
                  <a:schemeClr val="tx1"/>
                </a:solidFill>
              </a:rPr>
              <a:t>1.9 </a:t>
            </a:r>
            <a:r>
              <a:rPr lang="ca-ES" dirty="0" err="1" smtClean="0">
                <a:solidFill>
                  <a:schemeClr val="tx1"/>
                </a:solidFill>
              </a:rPr>
              <a:t>Olimpivic</a:t>
            </a:r>
            <a:endParaRPr lang="ca-ES" dirty="0">
              <a:solidFill>
                <a:schemeClr val="tx1"/>
              </a:solidFill>
            </a:endParaRPr>
          </a:p>
        </p:txBody>
      </p:sp>
      <p:cxnSp>
        <p:nvCxnSpPr>
          <p:cNvPr id="27" name="Connector recte 26"/>
          <p:cNvCxnSpPr>
            <a:endCxn id="15" idx="1"/>
          </p:cNvCxnSpPr>
          <p:nvPr/>
        </p:nvCxnSpPr>
        <p:spPr>
          <a:xfrm>
            <a:off x="2520950" y="1337930"/>
            <a:ext cx="565946" cy="160192"/>
          </a:xfrm>
          <a:prstGeom prst="line">
            <a:avLst/>
          </a:prstGeom>
          <a:ln w="9525">
            <a:solidFill>
              <a:srgbClr val="660033"/>
            </a:solidFill>
          </a:ln>
        </p:spPr>
        <p:style>
          <a:lnRef idx="1">
            <a:schemeClr val="accent1"/>
          </a:lnRef>
          <a:fillRef idx="0">
            <a:schemeClr val="accent1"/>
          </a:fillRef>
          <a:effectRef idx="0">
            <a:schemeClr val="accent1"/>
          </a:effectRef>
          <a:fontRef idx="minor">
            <a:schemeClr val="tx1"/>
          </a:fontRef>
        </p:style>
      </p:cxnSp>
      <p:cxnSp>
        <p:nvCxnSpPr>
          <p:cNvPr id="28" name="Connector recte 27"/>
          <p:cNvCxnSpPr/>
          <p:nvPr/>
        </p:nvCxnSpPr>
        <p:spPr>
          <a:xfrm>
            <a:off x="2520950" y="1674022"/>
            <a:ext cx="565946" cy="160192"/>
          </a:xfrm>
          <a:prstGeom prst="line">
            <a:avLst/>
          </a:prstGeom>
          <a:ln w="9525">
            <a:solidFill>
              <a:srgbClr val="660033"/>
            </a:solidFill>
          </a:ln>
        </p:spPr>
        <p:style>
          <a:lnRef idx="1">
            <a:schemeClr val="accent1"/>
          </a:lnRef>
          <a:fillRef idx="0">
            <a:schemeClr val="accent1"/>
          </a:fillRef>
          <a:effectRef idx="0">
            <a:schemeClr val="accent1"/>
          </a:effectRef>
          <a:fontRef idx="minor">
            <a:schemeClr val="tx1"/>
          </a:fontRef>
        </p:style>
      </p:cxnSp>
      <p:cxnSp>
        <p:nvCxnSpPr>
          <p:cNvPr id="29" name="Connector recte 28"/>
          <p:cNvCxnSpPr/>
          <p:nvPr/>
        </p:nvCxnSpPr>
        <p:spPr>
          <a:xfrm>
            <a:off x="2520950" y="2046720"/>
            <a:ext cx="565946" cy="160192"/>
          </a:xfrm>
          <a:prstGeom prst="line">
            <a:avLst/>
          </a:prstGeom>
          <a:ln w="9525">
            <a:solidFill>
              <a:srgbClr val="660033"/>
            </a:solidFill>
          </a:ln>
        </p:spPr>
        <p:style>
          <a:lnRef idx="1">
            <a:schemeClr val="accent1"/>
          </a:lnRef>
          <a:fillRef idx="0">
            <a:schemeClr val="accent1"/>
          </a:fillRef>
          <a:effectRef idx="0">
            <a:schemeClr val="accent1"/>
          </a:effectRef>
          <a:fontRef idx="minor">
            <a:schemeClr val="tx1"/>
          </a:fontRef>
        </p:style>
      </p:cxnSp>
      <p:cxnSp>
        <p:nvCxnSpPr>
          <p:cNvPr id="30" name="Connector recte 29"/>
          <p:cNvCxnSpPr/>
          <p:nvPr/>
        </p:nvCxnSpPr>
        <p:spPr>
          <a:xfrm>
            <a:off x="2520950" y="2406292"/>
            <a:ext cx="565946" cy="160192"/>
          </a:xfrm>
          <a:prstGeom prst="line">
            <a:avLst/>
          </a:prstGeom>
          <a:ln w="9525">
            <a:solidFill>
              <a:srgbClr val="660033"/>
            </a:solidFill>
          </a:ln>
        </p:spPr>
        <p:style>
          <a:lnRef idx="1">
            <a:schemeClr val="accent1"/>
          </a:lnRef>
          <a:fillRef idx="0">
            <a:schemeClr val="accent1"/>
          </a:fillRef>
          <a:effectRef idx="0">
            <a:schemeClr val="accent1"/>
          </a:effectRef>
          <a:fontRef idx="minor">
            <a:schemeClr val="tx1"/>
          </a:fontRef>
        </p:style>
      </p:cxnSp>
      <p:cxnSp>
        <p:nvCxnSpPr>
          <p:cNvPr id="31" name="Connector recte 30"/>
          <p:cNvCxnSpPr/>
          <p:nvPr/>
        </p:nvCxnSpPr>
        <p:spPr>
          <a:xfrm>
            <a:off x="2520950" y="2757833"/>
            <a:ext cx="565946" cy="160192"/>
          </a:xfrm>
          <a:prstGeom prst="line">
            <a:avLst/>
          </a:prstGeom>
          <a:ln w="9525">
            <a:solidFill>
              <a:srgbClr val="660033"/>
            </a:solidFill>
          </a:ln>
        </p:spPr>
        <p:style>
          <a:lnRef idx="1">
            <a:schemeClr val="accent1"/>
          </a:lnRef>
          <a:fillRef idx="0">
            <a:schemeClr val="accent1"/>
          </a:fillRef>
          <a:effectRef idx="0">
            <a:schemeClr val="accent1"/>
          </a:effectRef>
          <a:fontRef idx="minor">
            <a:schemeClr val="tx1"/>
          </a:fontRef>
        </p:style>
      </p:cxnSp>
      <p:cxnSp>
        <p:nvCxnSpPr>
          <p:cNvPr id="37" name="Connector recte 36"/>
          <p:cNvCxnSpPr/>
          <p:nvPr/>
        </p:nvCxnSpPr>
        <p:spPr>
          <a:xfrm>
            <a:off x="2531271" y="5782613"/>
            <a:ext cx="565946" cy="160192"/>
          </a:xfrm>
          <a:prstGeom prst="line">
            <a:avLst/>
          </a:prstGeom>
          <a:ln w="9525">
            <a:solidFill>
              <a:srgbClr val="660033"/>
            </a:solidFill>
          </a:ln>
        </p:spPr>
        <p:style>
          <a:lnRef idx="1">
            <a:schemeClr val="accent1"/>
          </a:lnRef>
          <a:fillRef idx="0">
            <a:schemeClr val="accent1"/>
          </a:fillRef>
          <a:effectRef idx="0">
            <a:schemeClr val="accent1"/>
          </a:effectRef>
          <a:fontRef idx="minor">
            <a:schemeClr val="tx1"/>
          </a:fontRef>
        </p:style>
      </p:cxnSp>
      <p:sp>
        <p:nvSpPr>
          <p:cNvPr id="39" name="QuadreDeText 38"/>
          <p:cNvSpPr txBox="1"/>
          <p:nvPr/>
        </p:nvSpPr>
        <p:spPr>
          <a:xfrm>
            <a:off x="11290300" y="6550979"/>
            <a:ext cx="901700" cy="261610"/>
          </a:xfrm>
          <a:prstGeom prst="rect">
            <a:avLst/>
          </a:prstGeom>
          <a:noFill/>
        </p:spPr>
        <p:txBody>
          <a:bodyPr wrap="square" rtlCol="0">
            <a:spAutoFit/>
          </a:bodyPr>
          <a:lstStyle/>
          <a:p>
            <a:pPr algn="r"/>
            <a:r>
              <a:rPr lang="ca-ES" sz="1100" dirty="0" smtClean="0">
                <a:solidFill>
                  <a:srgbClr val="474343"/>
                </a:solidFill>
              </a:rPr>
              <a:t>Pg. 9/41</a:t>
            </a:r>
            <a:endParaRPr lang="ca-ES" sz="1100" dirty="0">
              <a:solidFill>
                <a:srgbClr val="474343"/>
              </a:solidFill>
            </a:endParaRPr>
          </a:p>
        </p:txBody>
      </p:sp>
      <p:pic>
        <p:nvPicPr>
          <p:cNvPr id="40" name="Imatge 3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07600" y="6154348"/>
            <a:ext cx="1384300" cy="625231"/>
          </a:xfrm>
          <a:prstGeom prst="rect">
            <a:avLst/>
          </a:prstGeom>
        </p:spPr>
      </p:pic>
      <p:sp>
        <p:nvSpPr>
          <p:cNvPr id="41" name="Rectangle arrodonit 40">
            <a:hlinkClick r:id="rId12" action="ppaction://hlinksldjump"/>
          </p:cNvPr>
          <p:cNvSpPr/>
          <p:nvPr/>
        </p:nvSpPr>
        <p:spPr>
          <a:xfrm>
            <a:off x="190500" y="128979"/>
            <a:ext cx="4927600" cy="402144"/>
          </a:xfrm>
          <a:prstGeom prst="roundRect">
            <a:avLst/>
          </a:prstGeom>
          <a:solidFill>
            <a:schemeClr val="accent3">
              <a:lumMod val="60000"/>
              <a:lumOff val="40000"/>
            </a:schemeClr>
          </a:solidFill>
          <a:ln w="2857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b="1" dirty="0" smtClean="0">
                <a:solidFill>
                  <a:srgbClr val="660033"/>
                </a:solidFill>
              </a:rPr>
              <a:t>Projectes de ciutat</a:t>
            </a:r>
            <a:endParaRPr lang="ca-ES" sz="2000" b="1" dirty="0">
              <a:solidFill>
                <a:srgbClr val="660033"/>
              </a:solidFill>
            </a:endParaRPr>
          </a:p>
        </p:txBody>
      </p:sp>
      <p:sp>
        <p:nvSpPr>
          <p:cNvPr id="42" name="Fletxa corbada cap amunt 41">
            <a:hlinkClick r:id="rId12" action="ppaction://hlinksldjump"/>
          </p:cNvPr>
          <p:cNvSpPr/>
          <p:nvPr/>
        </p:nvSpPr>
        <p:spPr>
          <a:xfrm rot="15868668">
            <a:off x="4713448" y="163234"/>
            <a:ext cx="327104" cy="287215"/>
          </a:xfrm>
          <a:prstGeom prst="curvedUpArrow">
            <a:avLst/>
          </a:prstGeom>
          <a:solidFill>
            <a:schemeClr val="bg2">
              <a:lumMod val="9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43" name="Fletxa dreta 42">
            <a:hlinkClick r:id="rId3" action="ppaction://hlinksldjump"/>
          </p:cNvPr>
          <p:cNvSpPr/>
          <p:nvPr/>
        </p:nvSpPr>
        <p:spPr>
          <a:xfrm>
            <a:off x="8802692" y="1395420"/>
            <a:ext cx="227804" cy="204333"/>
          </a:xfrm>
          <a:prstGeom prst="rightArrow">
            <a:avLst/>
          </a:prstGeom>
          <a:solidFill>
            <a:schemeClr val="bg2">
              <a:lumMod val="90000"/>
            </a:schemeClr>
          </a:solidFill>
          <a:ln w="952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44" name="Fletxa dreta 43">
            <a:hlinkClick r:id="rId13" action="ppaction://hlinksldjump"/>
          </p:cNvPr>
          <p:cNvSpPr/>
          <p:nvPr/>
        </p:nvSpPr>
        <p:spPr>
          <a:xfrm>
            <a:off x="8802692" y="1751147"/>
            <a:ext cx="227804" cy="204333"/>
          </a:xfrm>
          <a:prstGeom prst="rightArrow">
            <a:avLst/>
          </a:prstGeom>
          <a:solidFill>
            <a:schemeClr val="bg2">
              <a:lumMod val="90000"/>
            </a:schemeClr>
          </a:solidFill>
          <a:ln w="952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45" name="Fletxa dreta 44">
            <a:hlinkClick r:id="rId4" action="ppaction://hlinksldjump"/>
          </p:cNvPr>
          <p:cNvSpPr/>
          <p:nvPr/>
        </p:nvSpPr>
        <p:spPr>
          <a:xfrm>
            <a:off x="8802692" y="2107274"/>
            <a:ext cx="227804" cy="204333"/>
          </a:xfrm>
          <a:prstGeom prst="rightArrow">
            <a:avLst/>
          </a:prstGeom>
          <a:solidFill>
            <a:schemeClr val="bg2">
              <a:lumMod val="90000"/>
            </a:schemeClr>
          </a:solidFill>
          <a:ln w="952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46" name="Fletxa dreta 45">
            <a:hlinkClick r:id="rId5" action="ppaction://hlinksldjump"/>
          </p:cNvPr>
          <p:cNvSpPr/>
          <p:nvPr/>
        </p:nvSpPr>
        <p:spPr>
          <a:xfrm>
            <a:off x="8802692" y="2462507"/>
            <a:ext cx="227804" cy="204333"/>
          </a:xfrm>
          <a:prstGeom prst="rightArrow">
            <a:avLst/>
          </a:prstGeom>
          <a:solidFill>
            <a:schemeClr val="bg2">
              <a:lumMod val="90000"/>
            </a:schemeClr>
          </a:solidFill>
          <a:ln w="952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47" name="Fletxa dreta 46">
            <a:hlinkClick r:id="rId6" action="ppaction://hlinksldjump"/>
          </p:cNvPr>
          <p:cNvSpPr/>
          <p:nvPr/>
        </p:nvSpPr>
        <p:spPr>
          <a:xfrm>
            <a:off x="8802692" y="2817687"/>
            <a:ext cx="227804" cy="204333"/>
          </a:xfrm>
          <a:prstGeom prst="rightArrow">
            <a:avLst/>
          </a:prstGeom>
          <a:solidFill>
            <a:schemeClr val="bg2">
              <a:lumMod val="90000"/>
            </a:schemeClr>
          </a:solidFill>
          <a:ln w="952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48" name="Fletxa dreta 47">
            <a:hlinkClick r:id="rId7" action="ppaction://hlinksldjump"/>
          </p:cNvPr>
          <p:cNvSpPr/>
          <p:nvPr/>
        </p:nvSpPr>
        <p:spPr>
          <a:xfrm>
            <a:off x="8802692" y="3174252"/>
            <a:ext cx="227804" cy="204333"/>
          </a:xfrm>
          <a:prstGeom prst="rightArrow">
            <a:avLst/>
          </a:prstGeom>
          <a:solidFill>
            <a:schemeClr val="bg2">
              <a:lumMod val="90000"/>
            </a:schemeClr>
          </a:solidFill>
          <a:ln w="952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49" name="Fletxa dreta 48">
            <a:hlinkClick r:id="rId8" action="ppaction://hlinksldjump"/>
          </p:cNvPr>
          <p:cNvSpPr/>
          <p:nvPr/>
        </p:nvSpPr>
        <p:spPr>
          <a:xfrm>
            <a:off x="8802692" y="3540299"/>
            <a:ext cx="227804" cy="204333"/>
          </a:xfrm>
          <a:prstGeom prst="rightArrow">
            <a:avLst/>
          </a:prstGeom>
          <a:solidFill>
            <a:schemeClr val="bg2">
              <a:lumMod val="90000"/>
            </a:schemeClr>
          </a:solidFill>
          <a:ln w="952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0" name="Fletxa dreta 49">
            <a:hlinkClick r:id="rId9" action="ppaction://hlinksldjump"/>
          </p:cNvPr>
          <p:cNvSpPr/>
          <p:nvPr/>
        </p:nvSpPr>
        <p:spPr>
          <a:xfrm>
            <a:off x="8803488" y="3884787"/>
            <a:ext cx="227804" cy="204333"/>
          </a:xfrm>
          <a:prstGeom prst="rightArrow">
            <a:avLst/>
          </a:prstGeom>
          <a:solidFill>
            <a:schemeClr val="bg2">
              <a:lumMod val="90000"/>
            </a:schemeClr>
          </a:solidFill>
          <a:ln w="952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1" name="Fletxa dreta 50">
            <a:hlinkClick r:id="rId10" action="ppaction://hlinksldjump"/>
          </p:cNvPr>
          <p:cNvSpPr/>
          <p:nvPr/>
        </p:nvSpPr>
        <p:spPr>
          <a:xfrm>
            <a:off x="8802692" y="4226959"/>
            <a:ext cx="227804" cy="204333"/>
          </a:xfrm>
          <a:prstGeom prst="rightArrow">
            <a:avLst/>
          </a:prstGeom>
          <a:solidFill>
            <a:schemeClr val="bg2">
              <a:lumMod val="90000"/>
            </a:schemeClr>
          </a:solidFill>
          <a:ln w="952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6" name="Rectangle 10"/>
          <p:cNvSpPr txBox="1">
            <a:spLocks noChangeArrowheads="1"/>
          </p:cNvSpPr>
          <p:nvPr/>
        </p:nvSpPr>
        <p:spPr>
          <a:xfrm>
            <a:off x="8013700" y="-7457"/>
            <a:ext cx="4178300" cy="664228"/>
          </a:xfrm>
          <a:prstGeom prst="rect">
            <a:avLst/>
          </a:prstGeom>
          <a:solidFill>
            <a:srgbClr val="660033"/>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dirty="0" smtClean="0">
                <a:solidFill>
                  <a:schemeClr val="bg1"/>
                </a:solidFill>
                <a:latin typeface="Calibri" pitchFamily="34" charset="0"/>
              </a:rPr>
              <a:t/>
            </a:r>
            <a:br>
              <a:rPr lang="ca-ES" sz="2000" dirty="0" smtClean="0">
                <a:solidFill>
                  <a:schemeClr val="bg1"/>
                </a:solidFill>
                <a:latin typeface="Calibri" pitchFamily="34" charset="0"/>
              </a:rPr>
            </a:br>
            <a:r>
              <a:rPr lang="ca-ES" sz="2000" b="1" dirty="0" smtClean="0">
                <a:solidFill>
                  <a:schemeClr val="bg1"/>
                </a:solidFill>
                <a:latin typeface="Calibri" pitchFamily="34" charset="0"/>
              </a:rPr>
              <a:t>REGIDORIA D’EDUCACIÓ</a:t>
            </a:r>
          </a:p>
          <a:p>
            <a:pPr algn="r">
              <a:defRPr/>
            </a:pPr>
            <a:r>
              <a:rPr lang="ca-ES" sz="2000" b="1" dirty="0" smtClean="0">
                <a:solidFill>
                  <a:schemeClr val="bg1"/>
                </a:solidFill>
                <a:latin typeface="Calibri" pitchFamily="34" charset="0"/>
              </a:rPr>
              <a:t>Memòria d’actuacions curs 2014/15</a:t>
            </a:r>
          </a:p>
        </p:txBody>
      </p:sp>
      <p:cxnSp>
        <p:nvCxnSpPr>
          <p:cNvPr id="58" name="Connector recte 57"/>
          <p:cNvCxnSpPr/>
          <p:nvPr/>
        </p:nvCxnSpPr>
        <p:spPr>
          <a:xfrm>
            <a:off x="2520950" y="5464399"/>
            <a:ext cx="565946" cy="160192"/>
          </a:xfrm>
          <a:prstGeom prst="line">
            <a:avLst/>
          </a:prstGeom>
          <a:ln w="9525">
            <a:solidFill>
              <a:srgbClr val="660033"/>
            </a:solidFill>
          </a:ln>
        </p:spPr>
        <p:style>
          <a:lnRef idx="1">
            <a:schemeClr val="accent1"/>
          </a:lnRef>
          <a:fillRef idx="0">
            <a:schemeClr val="accent1"/>
          </a:fillRef>
          <a:effectRef idx="0">
            <a:schemeClr val="accent1"/>
          </a:effectRef>
          <a:fontRef idx="minor">
            <a:schemeClr val="tx1"/>
          </a:fontRef>
        </p:style>
      </p:cxnSp>
      <p:sp>
        <p:nvSpPr>
          <p:cNvPr id="62" name="Rectangle arrodonit 61">
            <a:hlinkClick r:id="rId14" action="ppaction://hlinksldjump"/>
          </p:cNvPr>
          <p:cNvSpPr/>
          <p:nvPr/>
        </p:nvSpPr>
        <p:spPr>
          <a:xfrm>
            <a:off x="3061496" y="5156281"/>
            <a:ext cx="5969000" cy="251322"/>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dirty="0" smtClean="0">
                <a:solidFill>
                  <a:schemeClr val="tx1"/>
                </a:solidFill>
              </a:rPr>
              <a:t>1.12 La maleta de les famílies</a:t>
            </a:r>
            <a:endParaRPr lang="ca-ES" dirty="0">
              <a:solidFill>
                <a:schemeClr val="tx1"/>
              </a:solidFill>
            </a:endParaRPr>
          </a:p>
        </p:txBody>
      </p:sp>
      <p:sp>
        <p:nvSpPr>
          <p:cNvPr id="63" name="Rectangle arrodonit 62">
            <a:hlinkClick r:id="rId13" action="ppaction://hlinksldjump"/>
          </p:cNvPr>
          <p:cNvSpPr/>
          <p:nvPr/>
        </p:nvSpPr>
        <p:spPr>
          <a:xfrm>
            <a:off x="3074594" y="1689151"/>
            <a:ext cx="5969000" cy="283448"/>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dirty="0" smtClean="0">
                <a:solidFill>
                  <a:schemeClr val="tx1"/>
                </a:solidFill>
              </a:rPr>
              <a:t>1.2 Millora de la competència lectora</a:t>
            </a:r>
            <a:endParaRPr lang="ca-ES" dirty="0">
              <a:solidFill>
                <a:schemeClr val="tx1"/>
              </a:solidFill>
            </a:endParaRPr>
          </a:p>
        </p:txBody>
      </p:sp>
      <p:sp>
        <p:nvSpPr>
          <p:cNvPr id="74" name="Fletxa dreta 73">
            <a:hlinkClick r:id="rId13" action="ppaction://hlinksldjump"/>
          </p:cNvPr>
          <p:cNvSpPr/>
          <p:nvPr/>
        </p:nvSpPr>
        <p:spPr>
          <a:xfrm>
            <a:off x="8790390" y="1725118"/>
            <a:ext cx="227804" cy="204333"/>
          </a:xfrm>
          <a:prstGeom prst="rightArrow">
            <a:avLst/>
          </a:prstGeom>
          <a:solidFill>
            <a:schemeClr val="bg2">
              <a:lumMod val="90000"/>
            </a:schemeClr>
          </a:solidFill>
          <a:ln w="952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cxnSp>
        <p:nvCxnSpPr>
          <p:cNvPr id="88" name="Connector recte 87"/>
          <p:cNvCxnSpPr/>
          <p:nvPr/>
        </p:nvCxnSpPr>
        <p:spPr>
          <a:xfrm>
            <a:off x="2537621" y="3128100"/>
            <a:ext cx="565946" cy="160192"/>
          </a:xfrm>
          <a:prstGeom prst="line">
            <a:avLst/>
          </a:prstGeom>
          <a:ln w="9525">
            <a:solidFill>
              <a:srgbClr val="660033"/>
            </a:solidFill>
          </a:ln>
        </p:spPr>
        <p:style>
          <a:lnRef idx="1">
            <a:schemeClr val="accent1"/>
          </a:lnRef>
          <a:fillRef idx="0">
            <a:schemeClr val="accent1"/>
          </a:fillRef>
          <a:effectRef idx="0">
            <a:schemeClr val="accent1"/>
          </a:effectRef>
          <a:fontRef idx="minor">
            <a:schemeClr val="tx1"/>
          </a:fontRef>
        </p:style>
      </p:cxnSp>
      <p:cxnSp>
        <p:nvCxnSpPr>
          <p:cNvPr id="89" name="Connector recte 88"/>
          <p:cNvCxnSpPr/>
          <p:nvPr/>
        </p:nvCxnSpPr>
        <p:spPr>
          <a:xfrm>
            <a:off x="2520950" y="3496796"/>
            <a:ext cx="565946" cy="160192"/>
          </a:xfrm>
          <a:prstGeom prst="line">
            <a:avLst/>
          </a:prstGeom>
          <a:ln w="9525">
            <a:solidFill>
              <a:srgbClr val="660033"/>
            </a:solidFill>
          </a:ln>
        </p:spPr>
        <p:style>
          <a:lnRef idx="1">
            <a:schemeClr val="accent1"/>
          </a:lnRef>
          <a:fillRef idx="0">
            <a:schemeClr val="accent1"/>
          </a:fillRef>
          <a:effectRef idx="0">
            <a:schemeClr val="accent1"/>
          </a:effectRef>
          <a:fontRef idx="minor">
            <a:schemeClr val="tx1"/>
          </a:fontRef>
        </p:style>
      </p:cxnSp>
      <p:cxnSp>
        <p:nvCxnSpPr>
          <p:cNvPr id="90" name="Connector recte 89"/>
          <p:cNvCxnSpPr/>
          <p:nvPr/>
        </p:nvCxnSpPr>
        <p:spPr>
          <a:xfrm>
            <a:off x="2508648" y="3821661"/>
            <a:ext cx="565946" cy="160192"/>
          </a:xfrm>
          <a:prstGeom prst="line">
            <a:avLst/>
          </a:prstGeom>
          <a:ln w="9525">
            <a:solidFill>
              <a:srgbClr val="660033"/>
            </a:solidFill>
          </a:ln>
        </p:spPr>
        <p:style>
          <a:lnRef idx="1">
            <a:schemeClr val="accent1"/>
          </a:lnRef>
          <a:fillRef idx="0">
            <a:schemeClr val="accent1"/>
          </a:fillRef>
          <a:effectRef idx="0">
            <a:schemeClr val="accent1"/>
          </a:effectRef>
          <a:fontRef idx="minor">
            <a:schemeClr val="tx1"/>
          </a:fontRef>
        </p:style>
      </p:cxnSp>
      <p:cxnSp>
        <p:nvCxnSpPr>
          <p:cNvPr id="91" name="Connector recte 90"/>
          <p:cNvCxnSpPr/>
          <p:nvPr/>
        </p:nvCxnSpPr>
        <p:spPr>
          <a:xfrm>
            <a:off x="2520950" y="4183896"/>
            <a:ext cx="565946" cy="160192"/>
          </a:xfrm>
          <a:prstGeom prst="line">
            <a:avLst/>
          </a:prstGeom>
          <a:ln w="9525">
            <a:solidFill>
              <a:srgbClr val="660033"/>
            </a:solidFill>
          </a:ln>
        </p:spPr>
        <p:style>
          <a:lnRef idx="1">
            <a:schemeClr val="accent1"/>
          </a:lnRef>
          <a:fillRef idx="0">
            <a:schemeClr val="accent1"/>
          </a:fillRef>
          <a:effectRef idx="0">
            <a:schemeClr val="accent1"/>
          </a:effectRef>
          <a:fontRef idx="minor">
            <a:schemeClr val="tx1"/>
          </a:fontRef>
        </p:style>
      </p:cxnSp>
      <p:cxnSp>
        <p:nvCxnSpPr>
          <p:cNvPr id="92" name="Connector recte 91"/>
          <p:cNvCxnSpPr/>
          <p:nvPr/>
        </p:nvCxnSpPr>
        <p:spPr>
          <a:xfrm>
            <a:off x="2550321" y="6103000"/>
            <a:ext cx="565946" cy="160192"/>
          </a:xfrm>
          <a:prstGeom prst="line">
            <a:avLst/>
          </a:prstGeom>
          <a:ln w="9525">
            <a:solidFill>
              <a:srgbClr val="660033"/>
            </a:solidFill>
          </a:ln>
        </p:spPr>
        <p:style>
          <a:lnRef idx="1">
            <a:schemeClr val="accent1"/>
          </a:lnRef>
          <a:fillRef idx="0">
            <a:schemeClr val="accent1"/>
          </a:fillRef>
          <a:effectRef idx="0">
            <a:schemeClr val="accent1"/>
          </a:effectRef>
          <a:fontRef idx="minor">
            <a:schemeClr val="tx1"/>
          </a:fontRef>
        </p:style>
      </p:cxnSp>
      <p:cxnSp>
        <p:nvCxnSpPr>
          <p:cNvPr id="93" name="Connector recte 92"/>
          <p:cNvCxnSpPr/>
          <p:nvPr/>
        </p:nvCxnSpPr>
        <p:spPr>
          <a:xfrm>
            <a:off x="2520950" y="4500266"/>
            <a:ext cx="565946" cy="160192"/>
          </a:xfrm>
          <a:prstGeom prst="line">
            <a:avLst/>
          </a:prstGeom>
          <a:ln w="9525">
            <a:solidFill>
              <a:srgbClr val="660033"/>
            </a:solidFill>
          </a:ln>
        </p:spPr>
        <p:style>
          <a:lnRef idx="1">
            <a:schemeClr val="accent1"/>
          </a:lnRef>
          <a:fillRef idx="0">
            <a:schemeClr val="accent1"/>
          </a:fillRef>
          <a:effectRef idx="0">
            <a:schemeClr val="accent1"/>
          </a:effectRef>
          <a:fontRef idx="minor">
            <a:schemeClr val="tx1"/>
          </a:fontRef>
        </p:style>
      </p:cxnSp>
      <p:cxnSp>
        <p:nvCxnSpPr>
          <p:cNvPr id="94" name="Connector recte 93"/>
          <p:cNvCxnSpPr>
            <a:endCxn id="62" idx="1"/>
          </p:cNvCxnSpPr>
          <p:nvPr/>
        </p:nvCxnSpPr>
        <p:spPr>
          <a:xfrm>
            <a:off x="2521348" y="5137677"/>
            <a:ext cx="540148" cy="144265"/>
          </a:xfrm>
          <a:prstGeom prst="line">
            <a:avLst/>
          </a:prstGeom>
          <a:ln w="9525">
            <a:solidFill>
              <a:srgbClr val="660033"/>
            </a:solidFill>
          </a:ln>
        </p:spPr>
        <p:style>
          <a:lnRef idx="1">
            <a:schemeClr val="accent1"/>
          </a:lnRef>
          <a:fillRef idx="0">
            <a:schemeClr val="accent1"/>
          </a:fillRef>
          <a:effectRef idx="0">
            <a:schemeClr val="accent1"/>
          </a:effectRef>
          <a:fontRef idx="minor">
            <a:schemeClr val="tx1"/>
          </a:fontRef>
        </p:style>
      </p:cxnSp>
      <p:sp>
        <p:nvSpPr>
          <p:cNvPr id="95" name="Rectangle arrodonit 94">
            <a:hlinkClick r:id="rId15" action="ppaction://hlinksldjump"/>
          </p:cNvPr>
          <p:cNvSpPr/>
          <p:nvPr/>
        </p:nvSpPr>
        <p:spPr>
          <a:xfrm>
            <a:off x="3099596" y="6154056"/>
            <a:ext cx="7530304" cy="257114"/>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dirty="0" smtClean="0">
                <a:solidFill>
                  <a:schemeClr val="tx1"/>
                </a:solidFill>
              </a:rPr>
              <a:t>1.15 </a:t>
            </a:r>
            <a:r>
              <a:rPr lang="ca-ES" dirty="0">
                <a:solidFill>
                  <a:schemeClr val="tx1"/>
                </a:solidFill>
              </a:rPr>
              <a:t>Catàleg de recursos i serveis municipals adreçats als centres </a:t>
            </a:r>
            <a:r>
              <a:rPr lang="ca-ES" dirty="0" smtClean="0">
                <a:solidFill>
                  <a:schemeClr val="tx1"/>
                </a:solidFill>
              </a:rPr>
              <a:t>educatius</a:t>
            </a:r>
            <a:endParaRPr lang="ca-ES" dirty="0">
              <a:solidFill>
                <a:schemeClr val="tx1"/>
              </a:solidFill>
            </a:endParaRPr>
          </a:p>
        </p:txBody>
      </p:sp>
      <p:cxnSp>
        <p:nvCxnSpPr>
          <p:cNvPr id="97" name="Connector recte 96"/>
          <p:cNvCxnSpPr/>
          <p:nvPr/>
        </p:nvCxnSpPr>
        <p:spPr>
          <a:xfrm>
            <a:off x="2520950" y="4816686"/>
            <a:ext cx="565946" cy="160192"/>
          </a:xfrm>
          <a:prstGeom prst="line">
            <a:avLst/>
          </a:prstGeom>
          <a:ln w="9525">
            <a:solidFill>
              <a:srgbClr val="660033"/>
            </a:solidFill>
          </a:ln>
        </p:spPr>
        <p:style>
          <a:lnRef idx="1">
            <a:schemeClr val="accent1"/>
          </a:lnRef>
          <a:fillRef idx="0">
            <a:schemeClr val="accent1"/>
          </a:fillRef>
          <a:effectRef idx="0">
            <a:schemeClr val="accent1"/>
          </a:effectRef>
          <a:fontRef idx="minor">
            <a:schemeClr val="tx1"/>
          </a:fontRef>
        </p:style>
      </p:cxnSp>
      <p:sp>
        <p:nvSpPr>
          <p:cNvPr id="102" name="Rectangle arrodonit 101">
            <a:hlinkClick r:id="rId16" action="ppaction://hlinksldjump"/>
          </p:cNvPr>
          <p:cNvSpPr/>
          <p:nvPr/>
        </p:nvSpPr>
        <p:spPr>
          <a:xfrm>
            <a:off x="3074594" y="4517280"/>
            <a:ext cx="5969000" cy="273308"/>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dirty="0" smtClean="0">
                <a:solidFill>
                  <a:schemeClr val="tx1"/>
                </a:solidFill>
              </a:rPr>
              <a:t>1.10 Pack cultura catalana a les escoles</a:t>
            </a:r>
            <a:endParaRPr lang="ca-ES" dirty="0">
              <a:solidFill>
                <a:schemeClr val="tx1"/>
              </a:solidFill>
            </a:endParaRPr>
          </a:p>
        </p:txBody>
      </p:sp>
      <p:sp>
        <p:nvSpPr>
          <p:cNvPr id="103" name="Rectangle arrodonit 102">
            <a:hlinkClick r:id="rId17" action="ppaction://hlinksldjump"/>
          </p:cNvPr>
          <p:cNvSpPr/>
          <p:nvPr/>
        </p:nvSpPr>
        <p:spPr>
          <a:xfrm>
            <a:off x="3074594" y="4839011"/>
            <a:ext cx="5969000" cy="251322"/>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dirty="0">
                <a:solidFill>
                  <a:schemeClr val="tx1"/>
                </a:solidFill>
              </a:rPr>
              <a:t>1.11 </a:t>
            </a:r>
            <a:r>
              <a:rPr lang="ca-ES" dirty="0" smtClean="0">
                <a:solidFill>
                  <a:schemeClr val="tx1"/>
                </a:solidFill>
              </a:rPr>
              <a:t>Programa de medi ambient: </a:t>
            </a:r>
            <a:r>
              <a:rPr lang="ca-ES" dirty="0" err="1" smtClean="0">
                <a:solidFill>
                  <a:schemeClr val="tx1"/>
                </a:solidFill>
              </a:rPr>
              <a:t>Xesc</a:t>
            </a:r>
            <a:r>
              <a:rPr lang="ca-ES" dirty="0" smtClean="0">
                <a:solidFill>
                  <a:schemeClr val="tx1"/>
                </a:solidFill>
              </a:rPr>
              <a:t> Vic</a:t>
            </a:r>
            <a:endParaRPr lang="ca-ES" dirty="0">
              <a:solidFill>
                <a:schemeClr val="tx1"/>
              </a:solidFill>
            </a:endParaRPr>
          </a:p>
        </p:txBody>
      </p:sp>
      <p:sp>
        <p:nvSpPr>
          <p:cNvPr id="104" name="Rectangle arrodonit 103">
            <a:hlinkClick r:id="rId18" action="ppaction://hlinksldjump"/>
          </p:cNvPr>
          <p:cNvSpPr/>
          <p:nvPr/>
        </p:nvSpPr>
        <p:spPr>
          <a:xfrm>
            <a:off x="3074594" y="5810527"/>
            <a:ext cx="7530304" cy="257114"/>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dirty="0" smtClean="0">
                <a:solidFill>
                  <a:schemeClr val="tx1"/>
                </a:solidFill>
              </a:rPr>
              <a:t>1.14 </a:t>
            </a:r>
            <a:r>
              <a:rPr lang="ca-ES" dirty="0">
                <a:solidFill>
                  <a:schemeClr val="tx1"/>
                </a:solidFill>
              </a:rPr>
              <a:t>Material didàctic de coneixement de la ciutat i la comarca</a:t>
            </a:r>
          </a:p>
        </p:txBody>
      </p:sp>
      <p:sp>
        <p:nvSpPr>
          <p:cNvPr id="109" name="Fletxa dreta 108">
            <a:hlinkClick r:id="rId16" action="ppaction://hlinksldjump"/>
          </p:cNvPr>
          <p:cNvSpPr/>
          <p:nvPr/>
        </p:nvSpPr>
        <p:spPr>
          <a:xfrm>
            <a:off x="8790390" y="4558292"/>
            <a:ext cx="227804" cy="204333"/>
          </a:xfrm>
          <a:prstGeom prst="rightArrow">
            <a:avLst/>
          </a:prstGeom>
          <a:solidFill>
            <a:schemeClr val="bg2">
              <a:lumMod val="90000"/>
            </a:schemeClr>
          </a:solidFill>
          <a:ln w="952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10" name="Fletxa dreta 109">
            <a:hlinkClick r:id="rId17" action="ppaction://hlinksldjump"/>
          </p:cNvPr>
          <p:cNvSpPr/>
          <p:nvPr/>
        </p:nvSpPr>
        <p:spPr>
          <a:xfrm>
            <a:off x="8790390" y="4866674"/>
            <a:ext cx="227804" cy="204333"/>
          </a:xfrm>
          <a:prstGeom prst="rightArrow">
            <a:avLst/>
          </a:prstGeom>
          <a:solidFill>
            <a:schemeClr val="bg2">
              <a:lumMod val="90000"/>
            </a:schemeClr>
          </a:solidFill>
          <a:ln w="952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11" name="Fletxa dreta 110">
            <a:hlinkClick r:id="rId18" action="ppaction://hlinksldjump"/>
          </p:cNvPr>
          <p:cNvSpPr/>
          <p:nvPr/>
        </p:nvSpPr>
        <p:spPr>
          <a:xfrm>
            <a:off x="10352490" y="5845014"/>
            <a:ext cx="227804" cy="204333"/>
          </a:xfrm>
          <a:prstGeom prst="rightArrow">
            <a:avLst/>
          </a:prstGeom>
          <a:solidFill>
            <a:schemeClr val="bg2">
              <a:lumMod val="90000"/>
            </a:schemeClr>
          </a:solidFill>
          <a:ln w="952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12" name="Fletxa dreta 111">
            <a:hlinkClick r:id="rId15" action="ppaction://hlinksldjump"/>
          </p:cNvPr>
          <p:cNvSpPr/>
          <p:nvPr/>
        </p:nvSpPr>
        <p:spPr>
          <a:xfrm>
            <a:off x="10351694" y="6198024"/>
            <a:ext cx="227804" cy="204333"/>
          </a:xfrm>
          <a:prstGeom prst="rightArrow">
            <a:avLst/>
          </a:prstGeom>
          <a:solidFill>
            <a:schemeClr val="bg2">
              <a:lumMod val="90000"/>
            </a:schemeClr>
          </a:solidFill>
          <a:ln w="952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13" name="Rectangle arrodonit 112">
            <a:hlinkClick r:id="rId19" action="ppaction://hlinksldjump"/>
          </p:cNvPr>
          <p:cNvSpPr/>
          <p:nvPr/>
        </p:nvSpPr>
        <p:spPr>
          <a:xfrm>
            <a:off x="3074594" y="5486711"/>
            <a:ext cx="5969000" cy="251322"/>
          </a:xfrm>
          <a:prstGeom prst="roundRect">
            <a:avLst/>
          </a:prstGeom>
          <a:solidFill>
            <a:schemeClr val="accent3">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dirty="0" smtClean="0">
                <a:solidFill>
                  <a:schemeClr val="tx1"/>
                </a:solidFill>
              </a:rPr>
              <a:t>1.13 </a:t>
            </a:r>
            <a:r>
              <a:rPr lang="ca-ES" dirty="0">
                <a:solidFill>
                  <a:schemeClr val="tx1"/>
                </a:solidFill>
              </a:rPr>
              <a:t>Suport al procés </a:t>
            </a:r>
            <a:r>
              <a:rPr lang="ca-ES" dirty="0" smtClean="0">
                <a:solidFill>
                  <a:schemeClr val="tx1"/>
                </a:solidFill>
              </a:rPr>
              <a:t>d’escolarització</a:t>
            </a:r>
            <a:endParaRPr lang="ca-ES" dirty="0">
              <a:solidFill>
                <a:schemeClr val="tx1"/>
              </a:solidFill>
            </a:endParaRPr>
          </a:p>
        </p:txBody>
      </p:sp>
      <p:sp>
        <p:nvSpPr>
          <p:cNvPr id="114" name="Fletxa dreta 113">
            <a:hlinkClick r:id="rId19" action="ppaction://hlinksldjump"/>
          </p:cNvPr>
          <p:cNvSpPr/>
          <p:nvPr/>
        </p:nvSpPr>
        <p:spPr>
          <a:xfrm>
            <a:off x="8790390" y="5510205"/>
            <a:ext cx="227804" cy="204333"/>
          </a:xfrm>
          <a:prstGeom prst="rightArrow">
            <a:avLst/>
          </a:prstGeom>
          <a:solidFill>
            <a:schemeClr val="bg2">
              <a:lumMod val="90000"/>
            </a:schemeClr>
          </a:solidFill>
          <a:ln w="952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15" name="Fletxa dreta 114">
            <a:hlinkClick r:id="rId14" action="ppaction://hlinksldjump"/>
          </p:cNvPr>
          <p:cNvSpPr/>
          <p:nvPr/>
        </p:nvSpPr>
        <p:spPr>
          <a:xfrm>
            <a:off x="8790390" y="5182847"/>
            <a:ext cx="227804" cy="204333"/>
          </a:xfrm>
          <a:prstGeom prst="rightArrow">
            <a:avLst/>
          </a:prstGeom>
          <a:solidFill>
            <a:schemeClr val="bg2">
              <a:lumMod val="90000"/>
            </a:schemeClr>
          </a:solidFill>
          <a:ln w="9525">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3427934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l'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l'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2635</TotalTime>
  <Words>6829</Words>
  <Application>Microsoft Office PowerPoint</Application>
  <PresentationFormat>Pantalla panoràmica</PresentationFormat>
  <Paragraphs>878</Paragraphs>
  <Slides>41</Slides>
  <Notes>6</Notes>
  <HiddenSlides>0</HiddenSlides>
  <MMClips>0</MMClips>
  <ScaleCrop>false</ScaleCrop>
  <HeadingPairs>
    <vt:vector size="6" baseType="variant">
      <vt:variant>
        <vt:lpstr>Tipus de lletra utilitzats</vt:lpstr>
      </vt:variant>
      <vt:variant>
        <vt:i4>5</vt:i4>
      </vt:variant>
      <vt:variant>
        <vt:lpstr>Tema</vt:lpstr>
      </vt:variant>
      <vt:variant>
        <vt:i4>1</vt:i4>
      </vt:variant>
      <vt:variant>
        <vt:lpstr>Títols de les diapositives</vt:lpstr>
      </vt:variant>
      <vt:variant>
        <vt:i4>41</vt:i4>
      </vt:variant>
    </vt:vector>
  </HeadingPairs>
  <TitlesOfParts>
    <vt:vector size="47" baseType="lpstr">
      <vt:lpstr>Arial</vt:lpstr>
      <vt:lpstr>Calibi</vt:lpstr>
      <vt:lpstr>Calibri</vt:lpstr>
      <vt:lpstr>Calibri Light</vt:lpstr>
      <vt:lpstr>Tahoma</vt:lpstr>
      <vt:lpstr>Tema de l'Office</vt:lpstr>
      <vt:lpstr>  </vt:lpstr>
      <vt:lpstr>Pla Educatiu d’Entorn  de Vic  – PEEV  – 2014/2015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Ajt. Vic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Mireia Corominas Cumplido</dc:creator>
  <cp:lastModifiedBy>Mireia Corominas Cumplido</cp:lastModifiedBy>
  <cp:revision>208</cp:revision>
  <cp:lastPrinted>2015-09-08T10:12:59Z</cp:lastPrinted>
  <dcterms:created xsi:type="dcterms:W3CDTF">2015-06-26T12:39:38Z</dcterms:created>
  <dcterms:modified xsi:type="dcterms:W3CDTF">2016-01-12T14:07:33Z</dcterms:modified>
</cp:coreProperties>
</file>